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hyperlink" Target="https://goo.gl/EPz1uh" TargetMode="External"/><Relationship Id="rId5" Type="http://schemas.openxmlformats.org/officeDocument/2006/relationships/hyperlink" Target="http://goo.gl/8nJro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9.png"/><Relationship Id="rId4"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0.png"/><Relationship Id="rId4" Type="http://schemas.openxmlformats.org/officeDocument/2006/relationships/image" Target="../media/image0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labs.arduino.org/STARTER+KIT+-+GET+TO+KNOW+YOUR+TOO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labs.arduino.org/STARTER+KIT+-+GET+TO+KNOW+YOUR+TOO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techopedia.com/definition/27874/arduin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labs.arduino.org/What+is+a+Sketch" TargetMode="External"/><Relationship Id="rId4" Type="http://schemas.openxmlformats.org/officeDocument/2006/relationships/image" Target="../media/image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labs.arduino.org/What+is+a+Sketch" TargetMode="External"/><Relationship Id="rId4" Type="http://schemas.openxmlformats.org/officeDocument/2006/relationships/image" Target="../media/image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hyperlink" Target="http://www2.beens.org/computer-technology/arduino/activities/blinking-le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www2.beens.org/computer-technology/arduino/activities/blinking-led"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Arduino" TargetMode="External"/><Relationship Id="rId4" Type="http://schemas.openxmlformats.org/officeDocument/2006/relationships/hyperlink" Target="https://www.arduino.c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fritzing.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youtube.com/v/Hxhd4HKrWpg" TargetMode="External"/><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2.beens.org/computer-technology/arduino/activities/rgb-leds" TargetMode="External"/><Relationship Id="rId4" Type="http://schemas.openxmlformats.org/officeDocument/2006/relationships/hyperlink" Target="http://upload.wikimedia.org/wikipedia/commons/thumb/c/c2/AdditiveColor.svg/220px-AdditiveColor.svg.png" TargetMode="External"/><Relationship Id="rId5" Type="http://schemas.openxmlformats.org/officeDocument/2006/relationships/image" Target="../media/image16.png"/><Relationship Id="rId6"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circuits.io/" TargetMode="External"/><Relationship Id="rId4" Type="http://schemas.openxmlformats.org/officeDocument/2006/relationships/hyperlink" Target="http://www.arduino.org" TargetMode="External"/><Relationship Id="rId5" Type="http://schemas.openxmlformats.org/officeDocument/2006/relationships/hyperlink" Target="https://www.arduino.cc/en/Referenc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oo.gl/yMOjJ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oo.gl/fA49Y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labs.arduino.org/Arduino%20Starter%20Kit" TargetMode="External"/><Relationship Id="rId4" Type="http://schemas.openxmlformats.org/officeDocument/2006/relationships/image" Target="../media/image0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mailto:pbeens@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youtube.com/v/CqrQmQqpHXc" TargetMode="External"/><Relationship Id="rId4" Type="http://schemas.openxmlformats.org/officeDocument/2006/relationships/image" Target="../media/image06.jpg"/><Relationship Id="rId5" Type="http://schemas.openxmlformats.org/officeDocument/2006/relationships/hyperlink" Target="https://www.youtube.com/watch?v=CqrQmQqpHX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youtube.com/v/UoBUXOOdLXY" TargetMode="External"/><Relationship Id="rId4" Type="http://schemas.openxmlformats.org/officeDocument/2006/relationships/image" Target="../media/image04.jpg"/><Relationship Id="rId5" Type="http://schemas.openxmlformats.org/officeDocument/2006/relationships/hyperlink" Target="https://www.youtube.com/watch?v=UoBUXOOdLX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youtube.com/v/fCxzA9_kg6s" TargetMode="External"/><Relationship Id="rId4" Type="http://schemas.openxmlformats.org/officeDocument/2006/relationships/image" Target="../media/image02.jpg"/><Relationship Id="rId5" Type="http://schemas.openxmlformats.org/officeDocument/2006/relationships/hyperlink" Target="https://www.youtube.com/watch?v=fCxzA9_kg6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314075" y="265125"/>
            <a:ext cx="4613250" cy="4613250"/>
          </a:xfrm>
          <a:prstGeom prst="rect">
            <a:avLst/>
          </a:prstGeom>
          <a:noFill/>
          <a:ln>
            <a:noFill/>
          </a:ln>
        </p:spPr>
      </p:pic>
      <p:sp>
        <p:nvSpPr>
          <p:cNvPr id="55" name="Shape 55"/>
          <p:cNvSpPr txBox="1"/>
          <p:nvPr>
            <p:ph type="ctrTitle"/>
          </p:nvPr>
        </p:nvSpPr>
        <p:spPr>
          <a:xfrm>
            <a:off x="55650" y="131900"/>
            <a:ext cx="4998600" cy="1931400"/>
          </a:xfrm>
          <a:prstGeom prst="rect">
            <a:avLst/>
          </a:prstGeom>
        </p:spPr>
        <p:txBody>
          <a:bodyPr anchorCtr="0" anchor="b" bIns="91425" lIns="91425" rIns="91425" tIns="91425">
            <a:noAutofit/>
          </a:bodyPr>
          <a:lstStyle/>
          <a:p>
            <a:pPr lvl="0">
              <a:spcBef>
                <a:spcPts val="0"/>
              </a:spcBef>
              <a:buNone/>
            </a:pPr>
            <a:r>
              <a:rPr lang="en" sz="4800"/>
              <a:t>An Introduction the Arduino</a:t>
            </a:r>
          </a:p>
        </p:txBody>
      </p:sp>
      <p:sp>
        <p:nvSpPr>
          <p:cNvPr id="56" name="Shape 56"/>
          <p:cNvSpPr txBox="1"/>
          <p:nvPr>
            <p:ph type="ctrTitle"/>
          </p:nvPr>
        </p:nvSpPr>
        <p:spPr>
          <a:xfrm>
            <a:off x="28200" y="2364375"/>
            <a:ext cx="5053500" cy="1866000"/>
          </a:xfrm>
          <a:prstGeom prst="rect">
            <a:avLst/>
          </a:prstGeom>
        </p:spPr>
        <p:txBody>
          <a:bodyPr anchorCtr="0" anchor="b" bIns="91425" lIns="91425" rIns="91425" tIns="91425">
            <a:noAutofit/>
          </a:bodyPr>
          <a:lstStyle/>
          <a:p>
            <a:pPr lvl="0">
              <a:spcBef>
                <a:spcPts val="0"/>
              </a:spcBef>
              <a:buNone/>
            </a:pPr>
            <a:r>
              <a:rPr lang="en" sz="3600"/>
              <a:t>Peter Beens, </a:t>
            </a:r>
          </a:p>
          <a:p>
            <a:pPr lvl="0" rtl="0">
              <a:spcBef>
                <a:spcPts val="0"/>
              </a:spcBef>
              <a:buNone/>
            </a:pPr>
            <a:r>
              <a:rPr lang="en" sz="3600"/>
              <a:t>CEMC 2016</a:t>
            </a:r>
          </a:p>
          <a:p>
            <a:pPr lvl="0" rtl="0">
              <a:spcBef>
                <a:spcPts val="0"/>
              </a:spcBef>
              <a:buNone/>
            </a:pPr>
            <a:r>
              <a:rPr lang="en" sz="3600"/>
              <a:t>@pbeens</a:t>
            </a:r>
          </a:p>
        </p:txBody>
      </p:sp>
      <p:sp>
        <p:nvSpPr>
          <p:cNvPr id="57" name="Shape 57"/>
          <p:cNvSpPr txBox="1"/>
          <p:nvPr/>
        </p:nvSpPr>
        <p:spPr>
          <a:xfrm>
            <a:off x="3083350" y="4758350"/>
            <a:ext cx="6060599" cy="306000"/>
          </a:xfrm>
          <a:prstGeom prst="rect">
            <a:avLst/>
          </a:prstGeom>
          <a:noFill/>
          <a:ln>
            <a:noFill/>
          </a:ln>
        </p:spPr>
        <p:txBody>
          <a:bodyPr anchorCtr="0" anchor="t" bIns="91425" lIns="91425" rIns="91425" tIns="91425">
            <a:noAutofit/>
          </a:bodyPr>
          <a:lstStyle/>
          <a:p>
            <a:pPr lvl="0" algn="r">
              <a:spcBef>
                <a:spcPts val="0"/>
              </a:spcBef>
              <a:buNone/>
            </a:pPr>
            <a:r>
              <a:rPr lang="en" sz="2000"/>
              <a:t>URL for this presentation: </a:t>
            </a:r>
            <a:r>
              <a:rPr lang="en" sz="2000" u="sng">
                <a:solidFill>
                  <a:schemeClr val="hlink"/>
                </a:solidFill>
                <a:hlinkClick r:id="rId4"/>
              </a:rPr>
              <a:t>https://goo.gl/EPz1uh</a:t>
            </a:r>
          </a:p>
        </p:txBody>
      </p:sp>
      <p:sp>
        <p:nvSpPr>
          <p:cNvPr id="58" name="Shape 58"/>
          <p:cNvSpPr txBox="1"/>
          <p:nvPr/>
        </p:nvSpPr>
        <p:spPr>
          <a:xfrm>
            <a:off x="0" y="4878375"/>
            <a:ext cx="4466400" cy="306000"/>
          </a:xfrm>
          <a:prstGeom prst="rect">
            <a:avLst/>
          </a:prstGeom>
          <a:noFill/>
          <a:ln>
            <a:noFill/>
          </a:ln>
        </p:spPr>
        <p:txBody>
          <a:bodyPr anchorCtr="0" anchor="t" bIns="91425" lIns="91425" rIns="91425" tIns="91425">
            <a:noAutofit/>
          </a:bodyPr>
          <a:lstStyle/>
          <a:p>
            <a:pPr lvl="0" rtl="0">
              <a:spcBef>
                <a:spcPts val="0"/>
              </a:spcBef>
              <a:buNone/>
            </a:pPr>
            <a:r>
              <a:rPr lang="en" sz="800"/>
              <a:t>Image courtesy of </a:t>
            </a:r>
            <a:r>
              <a:rPr lang="en" sz="800" u="sng">
                <a:solidFill>
                  <a:schemeClr val="hlink"/>
                </a:solidFill>
                <a:hlinkClick r:id="rId5"/>
              </a:rPr>
              <a:t>http://goo.gl/8nJroG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“Empty Program”</a:t>
            </a:r>
          </a:p>
        </p:txBody>
      </p:sp>
      <p:sp>
        <p:nvSpPr>
          <p:cNvPr id="118" name="Shape 11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t>This program will allow you to:</a:t>
            </a:r>
          </a:p>
          <a:p>
            <a:pPr indent="-228600" lvl="0" marL="457200" rtl="0">
              <a:spcBef>
                <a:spcPts val="0"/>
              </a:spcBef>
            </a:pPr>
            <a:r>
              <a:rPr lang="en"/>
              <a:t>See the basic functions of an Arduino program</a:t>
            </a:r>
          </a:p>
          <a:p>
            <a:pPr indent="-228600" lvl="0" marL="457200" rtl="0">
              <a:spcBef>
                <a:spcPts val="0"/>
              </a:spcBef>
            </a:pPr>
            <a:r>
              <a:rPr lang="en"/>
              <a:t>Learn how to configure the editor (IDE) for the Arduino</a:t>
            </a:r>
          </a:p>
          <a:p>
            <a:pPr indent="-228600" lvl="0" marL="457200" rtl="0">
              <a:spcBef>
                <a:spcPts val="0"/>
              </a:spcBef>
            </a:pPr>
            <a:r>
              <a:rPr lang="en"/>
              <a:t>Learn how to check the syntax of a program</a:t>
            </a:r>
          </a:p>
          <a:p>
            <a:pPr indent="-228600" lvl="0" marL="457200" rtl="0">
              <a:spcBef>
                <a:spcPts val="0"/>
              </a:spcBef>
            </a:pPr>
            <a:r>
              <a:rPr lang="en"/>
              <a:t>Learn how to upload the program into the Arduino</a:t>
            </a:r>
          </a:p>
        </p:txBody>
      </p:sp>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Save as “Empty”</a:t>
            </a:r>
          </a:p>
        </p:txBody>
      </p:sp>
      <p:sp>
        <p:nvSpPr>
          <p:cNvPr id="125" name="Shape 12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84615"/>
              <a:buFont typeface="Arial"/>
              <a:buNone/>
            </a:pPr>
            <a:r>
              <a:rPr lang="en" sz="1300"/>
              <a:t>void setup() {</a:t>
            </a:r>
          </a:p>
          <a:p>
            <a:pPr lvl="0" rtl="0">
              <a:lnSpc>
                <a:spcPct val="100000"/>
              </a:lnSpc>
              <a:spcBef>
                <a:spcPts val="0"/>
              </a:spcBef>
              <a:spcAft>
                <a:spcPts val="0"/>
              </a:spcAft>
              <a:buClr>
                <a:schemeClr val="dk1"/>
              </a:buClr>
              <a:buSzPct val="84615"/>
              <a:buFont typeface="Arial"/>
              <a:buNone/>
            </a:pPr>
            <a:r>
              <a:t/>
            </a:r>
            <a:endParaRPr sz="1300"/>
          </a:p>
          <a:p>
            <a:pPr lvl="0" rtl="0">
              <a:lnSpc>
                <a:spcPct val="100000"/>
              </a:lnSpc>
              <a:spcBef>
                <a:spcPts val="0"/>
              </a:spcBef>
              <a:spcAft>
                <a:spcPts val="0"/>
              </a:spcAft>
              <a:buClr>
                <a:schemeClr val="dk1"/>
              </a:buClr>
              <a:buSzPct val="84615"/>
              <a:buFont typeface="Arial"/>
              <a:buNone/>
            </a:pPr>
            <a:r>
              <a:rPr lang="en" sz="1300"/>
              <a:t>}</a:t>
            </a:r>
          </a:p>
          <a:p>
            <a:pPr lvl="0" rtl="0">
              <a:lnSpc>
                <a:spcPct val="100000"/>
              </a:lnSpc>
              <a:spcBef>
                <a:spcPts val="0"/>
              </a:spcBef>
              <a:spcAft>
                <a:spcPts val="0"/>
              </a:spcAft>
              <a:buClr>
                <a:schemeClr val="dk1"/>
              </a:buClr>
              <a:buSzPct val="84615"/>
              <a:buFont typeface="Arial"/>
              <a:buNone/>
            </a:pPr>
            <a:r>
              <a:t/>
            </a:r>
            <a:endParaRPr sz="1300"/>
          </a:p>
          <a:p>
            <a:pPr lvl="0" rtl="0">
              <a:lnSpc>
                <a:spcPct val="100000"/>
              </a:lnSpc>
              <a:spcBef>
                <a:spcPts val="0"/>
              </a:spcBef>
              <a:spcAft>
                <a:spcPts val="0"/>
              </a:spcAft>
              <a:buClr>
                <a:schemeClr val="dk1"/>
              </a:buClr>
              <a:buSzPct val="84615"/>
              <a:buFont typeface="Arial"/>
              <a:buNone/>
            </a:pPr>
            <a:r>
              <a:rPr lang="en" sz="1300"/>
              <a:t>void loop() {</a:t>
            </a:r>
          </a:p>
          <a:p>
            <a:pPr lvl="0" rtl="0">
              <a:lnSpc>
                <a:spcPct val="100000"/>
              </a:lnSpc>
              <a:spcBef>
                <a:spcPts val="0"/>
              </a:spcBef>
              <a:spcAft>
                <a:spcPts val="0"/>
              </a:spcAft>
              <a:buClr>
                <a:schemeClr val="dk1"/>
              </a:buClr>
              <a:buSzPct val="84615"/>
              <a:buFont typeface="Arial"/>
              <a:buNone/>
            </a:pPr>
            <a:r>
              <a:t/>
            </a:r>
            <a:endParaRPr sz="1300"/>
          </a:p>
          <a:p>
            <a:pPr lvl="0" rtl="0">
              <a:lnSpc>
                <a:spcPct val="100000"/>
              </a:lnSpc>
              <a:spcBef>
                <a:spcPts val="0"/>
              </a:spcBef>
              <a:spcAft>
                <a:spcPts val="0"/>
              </a:spcAft>
              <a:buClr>
                <a:schemeClr val="dk1"/>
              </a:buClr>
              <a:buSzPct val="84615"/>
              <a:buFont typeface="Arial"/>
              <a:buNone/>
            </a:pPr>
            <a:r>
              <a:rPr lang="en" sz="1300"/>
              <a:t>}</a:t>
            </a:r>
          </a:p>
          <a:p>
            <a:pPr lvl="0" rtl="0">
              <a:lnSpc>
                <a:spcPct val="100000"/>
              </a:lnSpc>
              <a:spcBef>
                <a:spcPts val="0"/>
              </a:spcBef>
              <a:spcAft>
                <a:spcPts val="0"/>
              </a:spcAft>
              <a:buNone/>
            </a:pPr>
            <a:r>
              <a:t/>
            </a:r>
            <a:endParaRPr sz="1300">
              <a:highlight>
                <a:srgbClr val="FFFF00"/>
              </a:highlight>
            </a:endParaRPr>
          </a:p>
          <a:p>
            <a:pPr lvl="0" rtl="0">
              <a:lnSpc>
                <a:spcPct val="100000"/>
              </a:lnSpc>
              <a:spcBef>
                <a:spcPts val="0"/>
              </a:spcBef>
              <a:spcAft>
                <a:spcPts val="0"/>
              </a:spcAft>
              <a:buNone/>
            </a:pPr>
            <a:r>
              <a:t/>
            </a:r>
            <a:endParaRPr sz="1300"/>
          </a:p>
        </p:txBody>
      </p:sp>
      <p:sp>
        <p:nvSpPr>
          <p:cNvPr id="126" name="Shape 126"/>
          <p:cNvSpPr txBox="1"/>
          <p:nvPr/>
        </p:nvSpPr>
        <p:spPr>
          <a:xfrm>
            <a:off x="6303300" y="3105300"/>
            <a:ext cx="2529000" cy="13083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Note!</a:t>
            </a:r>
          </a:p>
          <a:p>
            <a:pPr lvl="0" rtl="0">
              <a:spcBef>
                <a:spcPts val="0"/>
              </a:spcBef>
              <a:buNone/>
            </a:pPr>
            <a:r>
              <a:t/>
            </a:r>
            <a:endParaRPr/>
          </a:p>
          <a:p>
            <a:pPr lvl="0">
              <a:spcBef>
                <a:spcPts val="0"/>
              </a:spcBef>
              <a:buNone/>
            </a:pPr>
            <a:r>
              <a:rPr lang="en"/>
              <a:t>Save the code for all your programs in a folder named “Arduino” in your home folder.</a:t>
            </a:r>
          </a:p>
        </p:txBody>
      </p:sp>
      <p:sp>
        <p:nvSpPr>
          <p:cNvPr id="127" name="Shape 1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0"/>
            <a:ext cx="8520599" cy="572699"/>
          </a:xfrm>
          <a:prstGeom prst="rect">
            <a:avLst/>
          </a:prstGeom>
        </p:spPr>
        <p:txBody>
          <a:bodyPr anchorCtr="0" anchor="t" bIns="91425" lIns="91425" rIns="91425" tIns="91425">
            <a:noAutofit/>
          </a:bodyPr>
          <a:lstStyle/>
          <a:p>
            <a:pPr lvl="0" rtl="0">
              <a:spcBef>
                <a:spcPts val="0"/>
              </a:spcBef>
              <a:buNone/>
            </a:pPr>
            <a:r>
              <a:rPr lang="en"/>
              <a:t>Connect Your Arduino...</a:t>
            </a:r>
          </a:p>
        </p:txBody>
      </p:sp>
      <p:grpSp>
        <p:nvGrpSpPr>
          <p:cNvPr id="133" name="Shape 133"/>
          <p:cNvGrpSpPr/>
          <p:nvPr/>
        </p:nvGrpSpPr>
        <p:grpSpPr>
          <a:xfrm>
            <a:off x="275049" y="786049"/>
            <a:ext cx="8593901" cy="4144975"/>
            <a:chOff x="238399" y="795374"/>
            <a:chExt cx="8593901" cy="4144975"/>
          </a:xfrm>
        </p:grpSpPr>
        <p:pic>
          <p:nvPicPr>
            <p:cNvPr id="134" name="Shape 134"/>
            <p:cNvPicPr preferRelativeResize="0"/>
            <p:nvPr/>
          </p:nvPicPr>
          <p:blipFill>
            <a:blip r:embed="rId3">
              <a:alphaModFix/>
            </a:blip>
            <a:stretch>
              <a:fillRect/>
            </a:stretch>
          </p:blipFill>
          <p:spPr>
            <a:xfrm>
              <a:off x="238399" y="795374"/>
              <a:ext cx="5408574" cy="3040848"/>
            </a:xfrm>
            <a:prstGeom prst="rect">
              <a:avLst/>
            </a:prstGeom>
            <a:noFill/>
            <a:ln>
              <a:noFill/>
            </a:ln>
          </p:spPr>
        </p:pic>
        <p:pic>
          <p:nvPicPr>
            <p:cNvPr id="135" name="Shape 135"/>
            <p:cNvPicPr preferRelativeResize="0"/>
            <p:nvPr/>
          </p:nvPicPr>
          <p:blipFill>
            <a:blip r:embed="rId4">
              <a:alphaModFix/>
            </a:blip>
            <a:stretch>
              <a:fillRect/>
            </a:stretch>
          </p:blipFill>
          <p:spPr>
            <a:xfrm>
              <a:off x="4398250" y="2447425"/>
              <a:ext cx="4434051" cy="2492925"/>
            </a:xfrm>
            <a:prstGeom prst="rect">
              <a:avLst/>
            </a:prstGeom>
            <a:noFill/>
            <a:ln>
              <a:noFill/>
            </a:ln>
          </p:spPr>
        </p:pic>
      </p:grpSp>
      <p:sp>
        <p:nvSpPr>
          <p:cNvPr id="136" name="Shape 13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0"/>
            <a:ext cx="8520599" cy="572699"/>
          </a:xfrm>
          <a:prstGeom prst="rect">
            <a:avLst/>
          </a:prstGeom>
        </p:spPr>
        <p:txBody>
          <a:bodyPr anchorCtr="0" anchor="t" bIns="91425" lIns="91425" rIns="91425" tIns="91425">
            <a:noAutofit/>
          </a:bodyPr>
          <a:lstStyle/>
          <a:p>
            <a:pPr lvl="0">
              <a:spcBef>
                <a:spcPts val="0"/>
              </a:spcBef>
              <a:buNone/>
            </a:pPr>
            <a:r>
              <a:rPr lang="en"/>
              <a:t>Before Uploading...</a:t>
            </a:r>
          </a:p>
        </p:txBody>
      </p:sp>
      <p:pic>
        <p:nvPicPr>
          <p:cNvPr id="142" name="Shape 142"/>
          <p:cNvPicPr preferRelativeResize="0"/>
          <p:nvPr/>
        </p:nvPicPr>
        <p:blipFill>
          <a:blip r:embed="rId3">
            <a:alphaModFix/>
          </a:blip>
          <a:stretch>
            <a:fillRect/>
          </a:stretch>
        </p:blipFill>
        <p:spPr>
          <a:xfrm>
            <a:off x="897687" y="866700"/>
            <a:ext cx="3799150" cy="4022625"/>
          </a:xfrm>
          <a:prstGeom prst="rect">
            <a:avLst/>
          </a:prstGeom>
          <a:noFill/>
          <a:ln>
            <a:noFill/>
          </a:ln>
        </p:spPr>
      </p:pic>
      <p:pic>
        <p:nvPicPr>
          <p:cNvPr id="143" name="Shape 143"/>
          <p:cNvPicPr preferRelativeResize="0"/>
          <p:nvPr/>
        </p:nvPicPr>
        <p:blipFill>
          <a:blip r:embed="rId4">
            <a:alphaModFix/>
          </a:blip>
          <a:stretch>
            <a:fillRect/>
          </a:stretch>
        </p:blipFill>
        <p:spPr>
          <a:xfrm>
            <a:off x="5088037" y="866700"/>
            <a:ext cx="3158275" cy="3787400"/>
          </a:xfrm>
          <a:prstGeom prst="rect">
            <a:avLst/>
          </a:prstGeom>
          <a:noFill/>
          <a:ln>
            <a:noFill/>
          </a:ln>
        </p:spPr>
      </p:pic>
      <p:sp>
        <p:nvSpPr>
          <p:cNvPr id="144" name="Shape 1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Upload!</a:t>
            </a:r>
          </a:p>
        </p:txBody>
      </p:sp>
      <p:pic>
        <p:nvPicPr>
          <p:cNvPr id="150" name="Shape 150"/>
          <p:cNvPicPr preferRelativeResize="0"/>
          <p:nvPr/>
        </p:nvPicPr>
        <p:blipFill>
          <a:blip r:embed="rId3">
            <a:alphaModFix/>
          </a:blip>
          <a:stretch>
            <a:fillRect/>
          </a:stretch>
        </p:blipFill>
        <p:spPr>
          <a:xfrm>
            <a:off x="2181225" y="2043112"/>
            <a:ext cx="4781550" cy="1057275"/>
          </a:xfrm>
          <a:prstGeom prst="rect">
            <a:avLst/>
          </a:prstGeom>
          <a:noFill/>
          <a:ln>
            <a:noFill/>
          </a:ln>
        </p:spPr>
      </p:pic>
      <p:sp>
        <p:nvSpPr>
          <p:cNvPr id="151" name="Shape 1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52" name="Shape 152"/>
          <p:cNvSpPr txBox="1"/>
          <p:nvPr/>
        </p:nvSpPr>
        <p:spPr>
          <a:xfrm>
            <a:off x="1182600" y="3569400"/>
            <a:ext cx="6778800" cy="5727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sz="1800"/>
              <a:t>Watch the LEDs on the Arduino while the program is uploading...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#2: “Blink”</a:t>
            </a:r>
          </a:p>
        </p:txBody>
      </p:sp>
      <p:sp>
        <p:nvSpPr>
          <p:cNvPr id="158" name="Shape 1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“Blink”</a:t>
            </a:r>
          </a:p>
        </p:txBody>
      </p:sp>
      <p:sp>
        <p:nvSpPr>
          <p:cNvPr id="164" name="Shape 1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a:t>This program turns on an LED on for one second, then off for one second, repeatedly.</a:t>
            </a:r>
          </a:p>
          <a:p>
            <a:pPr lvl="0" rtl="0">
              <a:spcBef>
                <a:spcPts val="0"/>
              </a:spcBef>
              <a:buNone/>
            </a:pPr>
            <a:r>
              <a:rPr lang="en"/>
              <a:t>Most Arduinos have an on-board LED you can control. On the Uno and Leonardo, it is attached to digital pin 13. </a:t>
            </a:r>
          </a:p>
        </p:txBody>
      </p:sp>
      <p:sp>
        <p:nvSpPr>
          <p:cNvPr id="165" name="Shape 165"/>
          <p:cNvSpPr txBox="1"/>
          <p:nvPr/>
        </p:nvSpPr>
        <p:spPr>
          <a:xfrm>
            <a:off x="11800" y="4837475"/>
            <a:ext cx="9144000" cy="306000"/>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http://labs.arduino.org/STARTER+KIT+-+GET+TO+KNOW+YOUR+TOOLS</a:t>
            </a:r>
          </a:p>
        </p:txBody>
      </p:sp>
      <p:sp>
        <p:nvSpPr>
          <p:cNvPr id="166" name="Shape 1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Save as “Blink”</a:t>
            </a:r>
          </a:p>
        </p:txBody>
      </p:sp>
      <p:sp>
        <p:nvSpPr>
          <p:cNvPr id="172" name="Shape 1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300">
                <a:highlight>
                  <a:srgbClr val="FFFF00"/>
                </a:highlight>
                <a:latin typeface="Courier New"/>
                <a:ea typeface="Courier New"/>
                <a:cs typeface="Courier New"/>
                <a:sym typeface="Courier New"/>
              </a:rPr>
              <a:t>// the setup function runs once when you press reset or power the board</a:t>
            </a:r>
          </a:p>
          <a:p>
            <a:pPr lvl="0" rtl="0">
              <a:lnSpc>
                <a:spcPct val="100000"/>
              </a:lnSpc>
              <a:spcBef>
                <a:spcPts val="0"/>
              </a:spcBef>
              <a:spcAft>
                <a:spcPts val="0"/>
              </a:spcAft>
              <a:buNone/>
            </a:pPr>
            <a:r>
              <a:rPr lang="en" sz="1300">
                <a:latin typeface="Courier New"/>
                <a:ea typeface="Courier New"/>
                <a:cs typeface="Courier New"/>
                <a:sym typeface="Courier New"/>
              </a:rPr>
              <a:t>void setup() {</a:t>
            </a:r>
          </a:p>
          <a:p>
            <a:pPr lvl="0" rtl="0">
              <a:lnSpc>
                <a:spcPct val="100000"/>
              </a:lnSpc>
              <a:spcBef>
                <a:spcPts val="0"/>
              </a:spcBef>
              <a:spcAft>
                <a:spcPts val="0"/>
              </a:spcAft>
              <a:buNone/>
            </a:pPr>
            <a:r>
              <a:rPr lang="en" sz="1300">
                <a:latin typeface="Courier New"/>
                <a:ea typeface="Courier New"/>
                <a:cs typeface="Courier New"/>
                <a:sym typeface="Courier New"/>
              </a:rPr>
              <a:t>  </a:t>
            </a:r>
            <a:r>
              <a:rPr lang="en" sz="1300">
                <a:highlight>
                  <a:srgbClr val="FFFF00"/>
                </a:highlight>
                <a:latin typeface="Courier New"/>
                <a:ea typeface="Courier New"/>
                <a:cs typeface="Courier New"/>
                <a:sym typeface="Courier New"/>
              </a:rPr>
              <a:t>// initialize digital pin 13 as an output.</a:t>
            </a:r>
          </a:p>
          <a:p>
            <a:pPr lvl="0" rtl="0">
              <a:lnSpc>
                <a:spcPct val="100000"/>
              </a:lnSpc>
              <a:spcBef>
                <a:spcPts val="0"/>
              </a:spcBef>
              <a:spcAft>
                <a:spcPts val="0"/>
              </a:spcAft>
              <a:buNone/>
            </a:pPr>
            <a:r>
              <a:rPr lang="en" sz="1300">
                <a:latin typeface="Courier New"/>
                <a:ea typeface="Courier New"/>
                <a:cs typeface="Courier New"/>
                <a:sym typeface="Courier New"/>
              </a:rPr>
              <a:t>  pinMode(13, OUTPUT);</a:t>
            </a:r>
          </a:p>
          <a:p>
            <a:pPr lvl="0" rtl="0">
              <a:lnSpc>
                <a:spcPct val="100000"/>
              </a:lnSpc>
              <a:spcBef>
                <a:spcPts val="0"/>
              </a:spcBef>
              <a:spcAft>
                <a:spcPts val="0"/>
              </a:spcAft>
              <a:buNone/>
            </a:pPr>
            <a:r>
              <a:rPr lang="en" sz="1300">
                <a:latin typeface="Courier New"/>
                <a:ea typeface="Courier New"/>
                <a:cs typeface="Courier New"/>
                <a:sym typeface="Courier New"/>
              </a:rPr>
              <a:t>}</a:t>
            </a:r>
          </a:p>
          <a:p>
            <a:pPr lvl="0" rtl="0">
              <a:lnSpc>
                <a:spcPct val="100000"/>
              </a:lnSpc>
              <a:spcBef>
                <a:spcPts val="0"/>
              </a:spcBef>
              <a:spcAft>
                <a:spcPts val="0"/>
              </a:spcAft>
              <a:buNone/>
            </a:pPr>
            <a:r>
              <a:t/>
            </a:r>
            <a:endParaRPr sz="1300">
              <a:latin typeface="Courier New"/>
              <a:ea typeface="Courier New"/>
              <a:cs typeface="Courier New"/>
              <a:sym typeface="Courier New"/>
            </a:endParaRPr>
          </a:p>
          <a:p>
            <a:pPr lvl="0" rtl="0">
              <a:lnSpc>
                <a:spcPct val="100000"/>
              </a:lnSpc>
              <a:spcBef>
                <a:spcPts val="0"/>
              </a:spcBef>
              <a:spcAft>
                <a:spcPts val="0"/>
              </a:spcAft>
              <a:buNone/>
            </a:pPr>
            <a:r>
              <a:rPr lang="en" sz="1300">
                <a:highlight>
                  <a:srgbClr val="FFFF00"/>
                </a:highlight>
                <a:latin typeface="Courier New"/>
                <a:ea typeface="Courier New"/>
                <a:cs typeface="Courier New"/>
                <a:sym typeface="Courier New"/>
              </a:rPr>
              <a:t>// the loop function runs over and over again</a:t>
            </a:r>
          </a:p>
          <a:p>
            <a:pPr lvl="0" rtl="0">
              <a:lnSpc>
                <a:spcPct val="100000"/>
              </a:lnSpc>
              <a:spcBef>
                <a:spcPts val="0"/>
              </a:spcBef>
              <a:spcAft>
                <a:spcPts val="0"/>
              </a:spcAft>
              <a:buNone/>
            </a:pPr>
            <a:r>
              <a:rPr lang="en" sz="1300">
                <a:latin typeface="Courier New"/>
                <a:ea typeface="Courier New"/>
                <a:cs typeface="Courier New"/>
                <a:sym typeface="Courier New"/>
              </a:rPr>
              <a:t>void loop() {</a:t>
            </a:r>
          </a:p>
          <a:p>
            <a:pPr lvl="0" rtl="0">
              <a:lnSpc>
                <a:spcPct val="100000"/>
              </a:lnSpc>
              <a:spcBef>
                <a:spcPts val="0"/>
              </a:spcBef>
              <a:spcAft>
                <a:spcPts val="0"/>
              </a:spcAft>
              <a:buNone/>
            </a:pPr>
            <a:r>
              <a:rPr lang="en" sz="1300">
                <a:latin typeface="Courier New"/>
                <a:ea typeface="Courier New"/>
                <a:cs typeface="Courier New"/>
                <a:sym typeface="Courier New"/>
              </a:rPr>
              <a:t>  digitalWrite(13, HIGH);   </a:t>
            </a:r>
            <a:r>
              <a:rPr lang="en" sz="1300">
                <a:highlight>
                  <a:srgbClr val="FFFF00"/>
                </a:highlight>
                <a:latin typeface="Courier New"/>
                <a:ea typeface="Courier New"/>
                <a:cs typeface="Courier New"/>
                <a:sym typeface="Courier New"/>
              </a:rPr>
              <a:t>// turn the LED on</a:t>
            </a:r>
          </a:p>
          <a:p>
            <a:pPr lvl="0" rtl="0">
              <a:lnSpc>
                <a:spcPct val="100000"/>
              </a:lnSpc>
              <a:spcBef>
                <a:spcPts val="0"/>
              </a:spcBef>
              <a:spcAft>
                <a:spcPts val="0"/>
              </a:spcAft>
              <a:buNone/>
            </a:pPr>
            <a:r>
              <a:rPr lang="en" sz="1300">
                <a:latin typeface="Courier New"/>
                <a:ea typeface="Courier New"/>
                <a:cs typeface="Courier New"/>
                <a:sym typeface="Courier New"/>
              </a:rPr>
              <a:t>  delay(1000);              </a:t>
            </a:r>
            <a:r>
              <a:rPr lang="en" sz="1300">
                <a:highlight>
                  <a:srgbClr val="FFFF00"/>
                </a:highlight>
                <a:latin typeface="Courier New"/>
                <a:ea typeface="Courier New"/>
                <a:cs typeface="Courier New"/>
                <a:sym typeface="Courier New"/>
              </a:rPr>
              <a:t>// wait for a second</a:t>
            </a:r>
          </a:p>
          <a:p>
            <a:pPr lvl="0" rtl="0">
              <a:lnSpc>
                <a:spcPct val="100000"/>
              </a:lnSpc>
              <a:spcBef>
                <a:spcPts val="0"/>
              </a:spcBef>
              <a:spcAft>
                <a:spcPts val="0"/>
              </a:spcAft>
              <a:buNone/>
            </a:pPr>
            <a:r>
              <a:rPr lang="en" sz="1300">
                <a:latin typeface="Courier New"/>
                <a:ea typeface="Courier New"/>
                <a:cs typeface="Courier New"/>
                <a:sym typeface="Courier New"/>
              </a:rPr>
              <a:t>  digitalWrite(13, LOW);    </a:t>
            </a:r>
            <a:r>
              <a:rPr lang="en" sz="1300">
                <a:highlight>
                  <a:srgbClr val="FFFF00"/>
                </a:highlight>
                <a:latin typeface="Courier New"/>
                <a:ea typeface="Courier New"/>
                <a:cs typeface="Courier New"/>
                <a:sym typeface="Courier New"/>
              </a:rPr>
              <a:t>// turn the LED off</a:t>
            </a:r>
          </a:p>
          <a:p>
            <a:pPr lvl="0" rtl="0">
              <a:lnSpc>
                <a:spcPct val="100000"/>
              </a:lnSpc>
              <a:spcBef>
                <a:spcPts val="0"/>
              </a:spcBef>
              <a:spcAft>
                <a:spcPts val="0"/>
              </a:spcAft>
              <a:buNone/>
            </a:pPr>
            <a:r>
              <a:rPr lang="en" sz="1300">
                <a:latin typeface="Courier New"/>
                <a:ea typeface="Courier New"/>
                <a:cs typeface="Courier New"/>
                <a:sym typeface="Courier New"/>
              </a:rPr>
              <a:t>  delay(1000);             </a:t>
            </a:r>
            <a:r>
              <a:rPr lang="en" sz="1300">
                <a:highlight>
                  <a:srgbClr val="FFFF00"/>
                </a:highlight>
                <a:latin typeface="Courier New"/>
                <a:ea typeface="Courier New"/>
                <a:cs typeface="Courier New"/>
                <a:sym typeface="Courier New"/>
              </a:rPr>
              <a:t> // wait for a second</a:t>
            </a:r>
          </a:p>
          <a:p>
            <a:pPr lvl="0" rtl="0">
              <a:lnSpc>
                <a:spcPct val="100000"/>
              </a:lnSpc>
              <a:spcBef>
                <a:spcPts val="0"/>
              </a:spcBef>
              <a:spcAft>
                <a:spcPts val="0"/>
              </a:spcAft>
              <a:buNone/>
            </a:pPr>
            <a:r>
              <a:rPr lang="en" sz="1300">
                <a:latin typeface="Courier New"/>
                <a:ea typeface="Courier New"/>
                <a:cs typeface="Courier New"/>
                <a:sym typeface="Courier New"/>
              </a:rPr>
              <a:t>}</a:t>
            </a:r>
          </a:p>
          <a:p>
            <a:pPr lvl="0" rtl="0">
              <a:lnSpc>
                <a:spcPct val="100000"/>
              </a:lnSpc>
              <a:spcBef>
                <a:spcPts val="0"/>
              </a:spcBef>
              <a:spcAft>
                <a:spcPts val="0"/>
              </a:spcAft>
              <a:buNone/>
            </a:pPr>
            <a:r>
              <a:t/>
            </a:r>
            <a:endParaRPr sz="1300"/>
          </a:p>
        </p:txBody>
      </p:sp>
      <p:sp>
        <p:nvSpPr>
          <p:cNvPr id="173" name="Shape 173"/>
          <p:cNvSpPr txBox="1"/>
          <p:nvPr/>
        </p:nvSpPr>
        <p:spPr>
          <a:xfrm>
            <a:off x="11800" y="4837475"/>
            <a:ext cx="9144000" cy="306000"/>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http://labs.arduino.org/STARTER+KIT+-+GET+TO+KNOW+YOUR+TOOLS</a:t>
            </a:r>
          </a:p>
        </p:txBody>
      </p:sp>
      <p:sp>
        <p:nvSpPr>
          <p:cNvPr id="174" name="Shape 174"/>
          <p:cNvSpPr txBox="1"/>
          <p:nvPr/>
        </p:nvSpPr>
        <p:spPr>
          <a:xfrm>
            <a:off x="6303300" y="2472225"/>
            <a:ext cx="2529000" cy="19932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Note!</a:t>
            </a:r>
          </a:p>
          <a:p>
            <a:pPr lvl="0" rtl="0">
              <a:spcBef>
                <a:spcPts val="0"/>
              </a:spcBef>
              <a:buNone/>
            </a:pPr>
            <a:r>
              <a:t/>
            </a:r>
            <a:endParaRPr/>
          </a:p>
          <a:p>
            <a:pPr lvl="0" rtl="0">
              <a:spcBef>
                <a:spcPts val="0"/>
              </a:spcBef>
              <a:buNone/>
            </a:pPr>
            <a:r>
              <a:rPr lang="en"/>
              <a:t>The highlighted comments are not necessary for your program, but it’s good programming practice for you to include lots of them to help document your program.</a:t>
            </a:r>
          </a:p>
        </p:txBody>
      </p:sp>
      <p:sp>
        <p:nvSpPr>
          <p:cNvPr id="175" name="Shape 1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0"/>
            <a:ext cx="8520599" cy="572699"/>
          </a:xfrm>
          <a:prstGeom prst="rect">
            <a:avLst/>
          </a:prstGeom>
        </p:spPr>
        <p:txBody>
          <a:bodyPr anchorCtr="0" anchor="t" bIns="91425" lIns="91425" rIns="91425" tIns="91425">
            <a:noAutofit/>
          </a:bodyPr>
          <a:lstStyle/>
          <a:p>
            <a:pPr lvl="0">
              <a:spcBef>
                <a:spcPts val="0"/>
              </a:spcBef>
              <a:buNone/>
            </a:pPr>
            <a:r>
              <a:rPr lang="en"/>
              <a:t>Did it Work?!!</a:t>
            </a:r>
          </a:p>
        </p:txBody>
      </p:sp>
      <p:pic>
        <p:nvPicPr>
          <p:cNvPr id="181" name="Shape 181"/>
          <p:cNvPicPr preferRelativeResize="0"/>
          <p:nvPr/>
        </p:nvPicPr>
        <p:blipFill>
          <a:blip r:embed="rId3">
            <a:alphaModFix/>
          </a:blip>
          <a:stretch>
            <a:fillRect/>
          </a:stretch>
        </p:blipFill>
        <p:spPr>
          <a:xfrm>
            <a:off x="1132825" y="916202"/>
            <a:ext cx="6878349" cy="3867199"/>
          </a:xfrm>
          <a:prstGeom prst="rect">
            <a:avLst/>
          </a:prstGeom>
          <a:noFill/>
          <a:ln>
            <a:noFill/>
          </a:ln>
        </p:spPr>
      </p:pic>
      <p:sp>
        <p:nvSpPr>
          <p:cNvPr id="182" name="Shape 18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Some Arduino Programming Basics</a:t>
            </a:r>
          </a:p>
        </p:txBody>
      </p:sp>
      <p:sp>
        <p:nvSpPr>
          <p:cNvPr id="188" name="Shape 18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311700" y="323725"/>
            <a:ext cx="8520599" cy="4580100"/>
          </a:xfrm>
          <a:prstGeom prst="rect">
            <a:avLst/>
          </a:prstGeom>
          <a:ln>
            <a:noFill/>
          </a:ln>
        </p:spPr>
        <p:txBody>
          <a:bodyPr anchorCtr="0" anchor="ctr" bIns="91425" lIns="91425" rIns="91425" tIns="91425">
            <a:noAutofit/>
          </a:bodyPr>
          <a:lstStyle/>
          <a:p>
            <a:pPr lvl="0" rtl="0">
              <a:spcBef>
                <a:spcPts val="0"/>
              </a:spcBef>
              <a:buNone/>
            </a:pPr>
            <a:r>
              <a:rPr lang="en"/>
              <a:t>“</a:t>
            </a:r>
            <a:r>
              <a:rPr lang="en"/>
              <a:t>Arduino” refers to an </a:t>
            </a:r>
            <a:r>
              <a:rPr b="1" lang="en"/>
              <a:t>open-source</a:t>
            </a:r>
            <a:r>
              <a:rPr lang="en"/>
              <a:t> electronics platform or </a:t>
            </a:r>
            <a:r>
              <a:rPr b="1" lang="en"/>
              <a:t>board</a:t>
            </a:r>
            <a:r>
              <a:rPr lang="en"/>
              <a:t> and the </a:t>
            </a:r>
            <a:r>
              <a:rPr b="1" lang="en"/>
              <a:t>software</a:t>
            </a:r>
            <a:r>
              <a:rPr lang="en"/>
              <a:t> used to program it. </a:t>
            </a:r>
          </a:p>
        </p:txBody>
      </p:sp>
      <p:sp>
        <p:nvSpPr>
          <p:cNvPr id="64" name="Shape 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5" name="Shape 65"/>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https://www.techopedia.com/definition/27874/arduino</a:t>
            </a:r>
            <a:r>
              <a:rPr lang="en" sz="800"/>
              <a:t>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Note!</a:t>
            </a:r>
          </a:p>
        </p:txBody>
      </p:sp>
      <p:sp>
        <p:nvSpPr>
          <p:cNvPr id="194" name="Shape 194"/>
          <p:cNvSpPr txBox="1"/>
          <p:nvPr>
            <p:ph idx="1" type="body"/>
          </p:nvPr>
        </p:nvSpPr>
        <p:spPr>
          <a:xfrm>
            <a:off x="311700" y="1286875"/>
            <a:ext cx="8520599"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sz="3000">
              <a:solidFill>
                <a:schemeClr val="dk1"/>
              </a:solidFill>
            </a:endParaRPr>
          </a:p>
          <a:p>
            <a:pPr lvl="0" rtl="0" algn="ctr">
              <a:lnSpc>
                <a:spcPct val="100000"/>
              </a:lnSpc>
              <a:spcBef>
                <a:spcPts val="0"/>
              </a:spcBef>
              <a:spcAft>
                <a:spcPts val="0"/>
              </a:spcAft>
              <a:buClr>
                <a:schemeClr val="dk1"/>
              </a:buClr>
              <a:buSzPct val="36666"/>
              <a:buFont typeface="Arial"/>
              <a:buNone/>
            </a:pPr>
            <a:r>
              <a:rPr b="1" lang="en" sz="3000">
                <a:solidFill>
                  <a:srgbClr val="FF0000"/>
                </a:solidFill>
              </a:rPr>
              <a:t>The #1 rule in programming is:</a:t>
            </a:r>
          </a:p>
          <a:p>
            <a:pPr lvl="0" rtl="0" algn="ctr">
              <a:lnSpc>
                <a:spcPct val="100000"/>
              </a:lnSpc>
              <a:spcBef>
                <a:spcPts val="0"/>
              </a:spcBef>
              <a:spcAft>
                <a:spcPts val="0"/>
              </a:spcAft>
              <a:buClr>
                <a:schemeClr val="dk1"/>
              </a:buClr>
              <a:buSzPct val="36666"/>
              <a:buFont typeface="Arial"/>
              <a:buNone/>
            </a:pPr>
            <a:r>
              <a:t/>
            </a:r>
            <a:endParaRPr b="1" sz="3000">
              <a:solidFill>
                <a:srgbClr val="FF0000"/>
              </a:solidFill>
            </a:endParaRPr>
          </a:p>
          <a:p>
            <a:pPr lvl="0" algn="ctr">
              <a:lnSpc>
                <a:spcPct val="100000"/>
              </a:lnSpc>
              <a:spcBef>
                <a:spcPts val="0"/>
              </a:spcBef>
              <a:spcAft>
                <a:spcPts val="0"/>
              </a:spcAft>
              <a:buClr>
                <a:schemeClr val="dk1"/>
              </a:buClr>
              <a:buSzPct val="36666"/>
              <a:buFont typeface="Arial"/>
              <a:buNone/>
            </a:pPr>
            <a:r>
              <a:rPr b="1" lang="en" sz="3000">
                <a:solidFill>
                  <a:srgbClr val="FF0000"/>
                </a:solidFill>
              </a:rPr>
              <a:t>Save Early, Save Often!</a:t>
            </a:r>
          </a:p>
        </p:txBody>
      </p:sp>
      <p:sp>
        <p:nvSpPr>
          <p:cNvPr id="195" name="Shape 195"/>
          <p:cNvSpPr txBox="1"/>
          <p:nvPr/>
        </p:nvSpPr>
        <p:spPr>
          <a:xfrm>
            <a:off x="3886200" y="3051800"/>
            <a:ext cx="6583800" cy="768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96" name="Shape 19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Variables</a:t>
            </a:r>
          </a:p>
        </p:txBody>
      </p:sp>
      <p:sp>
        <p:nvSpPr>
          <p:cNvPr id="202" name="Shape 202"/>
          <p:cNvSpPr txBox="1"/>
          <p:nvPr>
            <p:ph idx="1" type="body"/>
          </p:nvPr>
        </p:nvSpPr>
        <p:spPr>
          <a:xfrm>
            <a:off x="311700" y="1152475"/>
            <a:ext cx="8520599" cy="1035899"/>
          </a:xfrm>
          <a:prstGeom prst="rect">
            <a:avLst/>
          </a:prstGeom>
        </p:spPr>
        <p:txBody>
          <a:bodyPr anchorCtr="0" anchor="t" bIns="91425" lIns="91425" rIns="91425" tIns="91425">
            <a:noAutofit/>
          </a:bodyPr>
          <a:lstStyle/>
          <a:p>
            <a:pPr lvl="0" rtl="0">
              <a:spcBef>
                <a:spcPts val="0"/>
              </a:spcBef>
              <a:buNone/>
            </a:pPr>
            <a:r>
              <a:rPr lang="en"/>
              <a:t>A variable is a place for storing a piece of data. It has a name, a type, and a value.</a:t>
            </a:r>
          </a:p>
          <a:p>
            <a:pPr lvl="0" rtl="0">
              <a:spcBef>
                <a:spcPts val="0"/>
              </a:spcBef>
              <a:buNone/>
            </a:pPr>
            <a:r>
              <a:rPr lang="en"/>
              <a:t>Example: </a:t>
            </a:r>
          </a:p>
        </p:txBody>
      </p:sp>
      <p:sp>
        <p:nvSpPr>
          <p:cNvPr id="203" name="Shape 203"/>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http://labs.arduino.org/What+is+a+Sketch</a:t>
            </a:r>
          </a:p>
        </p:txBody>
      </p:sp>
      <p:pic>
        <p:nvPicPr>
          <p:cNvPr id="204" name="Shape 204"/>
          <p:cNvPicPr preferRelativeResize="0"/>
          <p:nvPr/>
        </p:nvPicPr>
        <p:blipFill rotWithShape="1">
          <a:blip r:embed="rId4">
            <a:alphaModFix/>
          </a:blip>
          <a:srcRect b="-10" l="2827" r="0" t="10"/>
          <a:stretch/>
        </p:blipFill>
        <p:spPr>
          <a:xfrm>
            <a:off x="311700" y="2323126"/>
            <a:ext cx="8885126" cy="284874"/>
          </a:xfrm>
          <a:prstGeom prst="rect">
            <a:avLst/>
          </a:prstGeom>
          <a:noFill/>
          <a:ln>
            <a:noFill/>
          </a:ln>
        </p:spPr>
      </p:pic>
      <p:sp>
        <p:nvSpPr>
          <p:cNvPr id="205" name="Shape 20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Variables (cont’d)</a:t>
            </a:r>
          </a:p>
        </p:txBody>
      </p:sp>
      <p:sp>
        <p:nvSpPr>
          <p:cNvPr id="211" name="Shape 21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This example declares a variable with the name </a:t>
            </a:r>
            <a:r>
              <a:rPr i="1" lang="en"/>
              <a:t>ledPin</a:t>
            </a:r>
            <a:r>
              <a:rPr lang="en"/>
              <a:t>, the type </a:t>
            </a:r>
            <a:r>
              <a:rPr i="1" lang="en"/>
              <a:t>int</a:t>
            </a:r>
            <a:r>
              <a:rPr lang="en"/>
              <a:t>, and an initial value of </a:t>
            </a:r>
            <a:r>
              <a:rPr i="1" lang="en"/>
              <a:t>13</a:t>
            </a:r>
            <a:r>
              <a:rPr lang="en"/>
              <a:t>. </a:t>
            </a:r>
          </a:p>
          <a:p>
            <a:pPr lvl="0" rtl="0">
              <a:spcBef>
                <a:spcPts val="0"/>
              </a:spcBef>
              <a:buNone/>
            </a:pPr>
            <a:r>
              <a:t/>
            </a:r>
            <a:endParaRPr/>
          </a:p>
          <a:p>
            <a:pPr lvl="0" rtl="0">
              <a:spcBef>
                <a:spcPts val="0"/>
              </a:spcBef>
              <a:buNone/>
            </a:pPr>
            <a:r>
              <a:rPr lang="en"/>
              <a:t>It's being used to indicate which Arduino pin the LED is connected to. </a:t>
            </a:r>
          </a:p>
          <a:p>
            <a:pPr lvl="0">
              <a:spcBef>
                <a:spcPts val="0"/>
              </a:spcBef>
              <a:buNone/>
            </a:pPr>
            <a:r>
              <a:rPr lang="en"/>
              <a:t>Every time the variable “ledPin” appears in the code, its value will be retrieved (i.e. the value 13). </a:t>
            </a:r>
          </a:p>
        </p:txBody>
      </p:sp>
      <p:sp>
        <p:nvSpPr>
          <p:cNvPr id="212" name="Shape 212"/>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http://labs.arduino.org/What+is+a+Sketch</a:t>
            </a:r>
          </a:p>
        </p:txBody>
      </p:sp>
      <p:sp>
        <p:nvSpPr>
          <p:cNvPr id="213" name="Shape 2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14" name="Shape 214"/>
          <p:cNvPicPr preferRelativeResize="0"/>
          <p:nvPr/>
        </p:nvPicPr>
        <p:blipFill rotWithShape="1">
          <a:blip r:embed="rId4">
            <a:alphaModFix/>
          </a:blip>
          <a:srcRect b="-10" l="2827" r="0" t="10"/>
          <a:stretch/>
        </p:blipFill>
        <p:spPr>
          <a:xfrm>
            <a:off x="311700" y="2018326"/>
            <a:ext cx="8885126" cy="284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#3: Blink with a Variable</a:t>
            </a:r>
          </a:p>
        </p:txBody>
      </p:sp>
      <p:sp>
        <p:nvSpPr>
          <p:cNvPr id="220" name="Shape 2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Task:</a:t>
            </a:r>
          </a:p>
        </p:txBody>
      </p:sp>
      <p:sp>
        <p:nvSpPr>
          <p:cNvPr id="226" name="Shape 22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Modify your Blink program by inserting the ledPin declaration (as shown in the previous slide) and substituting “13” with “ledPin” everywhere in your program.</a:t>
            </a:r>
          </a:p>
          <a:p>
            <a:pPr lvl="0" rtl="0">
              <a:spcBef>
                <a:spcPts val="0"/>
              </a:spcBef>
              <a:buNone/>
            </a:pPr>
            <a:r>
              <a:rPr lang="en"/>
              <a:t>The declaration line should go </a:t>
            </a:r>
            <a:r>
              <a:rPr lang="en" u="sng"/>
              <a:t>above</a:t>
            </a:r>
            <a:r>
              <a:rPr lang="en"/>
              <a:t> the setup() function.</a:t>
            </a:r>
          </a:p>
          <a:p>
            <a:pPr lvl="0">
              <a:spcBef>
                <a:spcPts val="0"/>
              </a:spcBef>
              <a:buNone/>
            </a:pPr>
            <a:r>
              <a:rPr lang="en"/>
              <a:t>Don’t forget to save your program! </a:t>
            </a:r>
          </a:p>
        </p:txBody>
      </p:sp>
      <p:sp>
        <p:nvSpPr>
          <p:cNvPr id="227" name="Shape 2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Your code should look like this:</a:t>
            </a:r>
          </a:p>
        </p:txBody>
      </p:sp>
      <p:sp>
        <p:nvSpPr>
          <p:cNvPr id="233" name="Shape 2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34" name="Shape 234"/>
          <p:cNvPicPr preferRelativeResize="0"/>
          <p:nvPr/>
        </p:nvPicPr>
        <p:blipFill>
          <a:blip r:embed="rId3">
            <a:alphaModFix/>
          </a:blip>
          <a:stretch>
            <a:fillRect/>
          </a:stretch>
        </p:blipFill>
        <p:spPr>
          <a:xfrm>
            <a:off x="479625" y="1210051"/>
            <a:ext cx="3753450" cy="339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Let’s Hook Up an External LED!</a:t>
            </a:r>
          </a:p>
        </p:txBody>
      </p:sp>
      <p:sp>
        <p:nvSpPr>
          <p:cNvPr id="240" name="Shape 2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Schematic</a:t>
            </a:r>
          </a:p>
        </p:txBody>
      </p:sp>
      <p:pic>
        <p:nvPicPr>
          <p:cNvPr descr="2013-09-27 14_09_00-Untitled Sketch.fzz_ - Fritzing - [Schematic View].png" id="246" name="Shape 246"/>
          <p:cNvPicPr preferRelativeResize="0"/>
          <p:nvPr/>
        </p:nvPicPr>
        <p:blipFill>
          <a:blip r:embed="rId3">
            <a:alphaModFix/>
          </a:blip>
          <a:stretch>
            <a:fillRect/>
          </a:stretch>
        </p:blipFill>
        <p:spPr>
          <a:xfrm>
            <a:off x="2967037" y="666750"/>
            <a:ext cx="3209925" cy="3810000"/>
          </a:xfrm>
          <a:prstGeom prst="rect">
            <a:avLst/>
          </a:prstGeom>
          <a:noFill/>
          <a:ln>
            <a:noFill/>
          </a:ln>
        </p:spPr>
      </p:pic>
      <p:sp>
        <p:nvSpPr>
          <p:cNvPr id="247" name="Shape 247"/>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Image source: </a:t>
            </a:r>
            <a:r>
              <a:rPr lang="en" sz="800" u="sng">
                <a:solidFill>
                  <a:schemeClr val="hlink"/>
                </a:solidFill>
                <a:hlinkClick r:id="rId4"/>
              </a:rPr>
              <a:t>http://www2.beens.org/computer-technology/arduino/activities/blinking-led</a:t>
            </a:r>
            <a:r>
              <a:rPr lang="en" sz="800"/>
              <a:t> </a:t>
            </a:r>
          </a:p>
        </p:txBody>
      </p:sp>
      <p:sp>
        <p:nvSpPr>
          <p:cNvPr id="248" name="Shape 248"/>
          <p:cNvSpPr/>
          <p:nvPr/>
        </p:nvSpPr>
        <p:spPr>
          <a:xfrm>
            <a:off x="6609600" y="1331675"/>
            <a:ext cx="2040300" cy="1443299"/>
          </a:xfrm>
          <a:prstGeom prst="wedgeRectCallout">
            <a:avLst>
              <a:gd fmla="val -78144" name="adj1"/>
              <a:gd fmla="val 106906"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The resistor is needed to protect the LED. It limits the current to a safe amount and drops the voltage across the LED to about 2 volts.</a:t>
            </a:r>
          </a:p>
        </p:txBody>
      </p:sp>
      <p:sp>
        <p:nvSpPr>
          <p:cNvPr id="249" name="Shape 2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Pictorial</a:t>
            </a:r>
          </a:p>
        </p:txBody>
      </p:sp>
      <p:sp>
        <p:nvSpPr>
          <p:cNvPr id="255" name="Shape 255"/>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Image source: </a:t>
            </a:r>
            <a:r>
              <a:rPr lang="en" sz="800" u="sng">
                <a:solidFill>
                  <a:schemeClr val="hlink"/>
                </a:solidFill>
                <a:hlinkClick r:id="rId3"/>
              </a:rPr>
              <a:t>http://www2.beens.org/computer-technology/arduino/activities/blinking-led</a:t>
            </a:r>
            <a:r>
              <a:rPr lang="en" sz="800"/>
              <a:t> </a:t>
            </a:r>
          </a:p>
        </p:txBody>
      </p:sp>
      <p:sp>
        <p:nvSpPr>
          <p:cNvPr id="256" name="Shape 256"/>
          <p:cNvSpPr txBox="1"/>
          <p:nvPr/>
        </p:nvSpPr>
        <p:spPr>
          <a:xfrm>
            <a:off x="6459825" y="3229775"/>
            <a:ext cx="2528999" cy="1607699"/>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Note!</a:t>
            </a:r>
          </a:p>
          <a:p>
            <a:pPr lvl="0" rtl="0">
              <a:spcBef>
                <a:spcPts val="0"/>
              </a:spcBef>
              <a:buNone/>
            </a:pPr>
            <a:r>
              <a:t/>
            </a:r>
            <a:endParaRPr/>
          </a:p>
          <a:p>
            <a:pPr lvl="0" rtl="0">
              <a:spcBef>
                <a:spcPts val="0"/>
              </a:spcBef>
              <a:buNone/>
            </a:pPr>
            <a:r>
              <a:rPr lang="en"/>
              <a:t>Unplug your Arduino while hooking up the electronic components. Get the circuit checked before applying power.</a:t>
            </a:r>
          </a:p>
        </p:txBody>
      </p:sp>
      <p:sp>
        <p:nvSpPr>
          <p:cNvPr id="257" name="Shape 2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58" name="Shape 258"/>
          <p:cNvPicPr preferRelativeResize="0"/>
          <p:nvPr/>
        </p:nvPicPr>
        <p:blipFill>
          <a:blip r:embed="rId4">
            <a:alphaModFix/>
          </a:blip>
          <a:stretch>
            <a:fillRect/>
          </a:stretch>
        </p:blipFill>
        <p:spPr>
          <a:xfrm>
            <a:off x="2147100" y="0"/>
            <a:ext cx="4048949" cy="48182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#4: A Traffic Light</a:t>
            </a:r>
          </a:p>
        </p:txBody>
      </p:sp>
      <p:sp>
        <p:nvSpPr>
          <p:cNvPr id="264" name="Shape 2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71" name="Shape 71"/>
          <p:cNvSpPr txBox="1"/>
          <p:nvPr/>
        </p:nvSpPr>
        <p:spPr>
          <a:xfrm>
            <a:off x="11800" y="4837475"/>
            <a:ext cx="9144000" cy="306000"/>
          </a:xfrm>
          <a:prstGeom prst="rect">
            <a:avLst/>
          </a:prstGeom>
          <a:noFill/>
          <a:ln>
            <a:noFill/>
          </a:ln>
        </p:spPr>
        <p:txBody>
          <a:bodyPr anchorCtr="0" anchor="t" bIns="91425" lIns="91425" rIns="91425" tIns="91425">
            <a:noAutofit/>
          </a:bodyPr>
          <a:lstStyle/>
          <a:p>
            <a:pPr lvl="0" rtl="0">
              <a:spcBef>
                <a:spcPts val="0"/>
              </a:spcBef>
              <a:buNone/>
            </a:pPr>
            <a:r>
              <a:rPr lang="en" sz="800"/>
              <a:t>Credit: </a:t>
            </a:r>
            <a:r>
              <a:rPr lang="en" sz="800" u="sng">
                <a:solidFill>
                  <a:schemeClr val="hlink"/>
                </a:solidFill>
                <a:hlinkClick r:id="rId3"/>
              </a:rPr>
              <a:t>https://en.wikipedia.org/wiki/Arduino</a:t>
            </a:r>
            <a:r>
              <a:rPr lang="en" sz="800"/>
              <a:t> </a:t>
            </a:r>
          </a:p>
        </p:txBody>
      </p:sp>
      <p:sp>
        <p:nvSpPr>
          <p:cNvPr id="72" name="Shape 72"/>
          <p:cNvSpPr txBox="1"/>
          <p:nvPr>
            <p:ph idx="1" type="body"/>
          </p:nvPr>
        </p:nvSpPr>
        <p:spPr>
          <a:xfrm>
            <a:off x="311700" y="110175"/>
            <a:ext cx="8520600" cy="4458600"/>
          </a:xfrm>
          <a:prstGeom prst="rect">
            <a:avLst/>
          </a:prstGeom>
        </p:spPr>
        <p:txBody>
          <a:bodyPr anchorCtr="0" anchor="t" bIns="91425" lIns="91425" rIns="91425" tIns="91425">
            <a:noAutofit/>
          </a:bodyPr>
          <a:lstStyle/>
          <a:p>
            <a:pPr indent="-419100" lvl="0" marL="457200">
              <a:lnSpc>
                <a:spcPct val="100000"/>
              </a:lnSpc>
              <a:spcBef>
                <a:spcPts val="0"/>
              </a:spcBef>
              <a:spcAft>
                <a:spcPts val="0"/>
              </a:spcAft>
              <a:buClr>
                <a:schemeClr val="dk1"/>
              </a:buClr>
              <a:buSzPct val="100000"/>
              <a:buChar char="●"/>
            </a:pPr>
            <a:r>
              <a:rPr lang="en" sz="3000">
                <a:solidFill>
                  <a:schemeClr val="dk1"/>
                </a:solidFill>
              </a:rPr>
              <a:t>A pre-assembled Arduino board includes a </a:t>
            </a:r>
            <a:r>
              <a:rPr b="1" lang="en" sz="3000">
                <a:solidFill>
                  <a:schemeClr val="dk1"/>
                </a:solidFill>
              </a:rPr>
              <a:t>microcontroller</a:t>
            </a:r>
          </a:p>
          <a:p>
            <a:pPr indent="-419100" lvl="0" marL="457200">
              <a:lnSpc>
                <a:spcPct val="100000"/>
              </a:lnSpc>
              <a:spcBef>
                <a:spcPts val="0"/>
              </a:spcBef>
              <a:spcAft>
                <a:spcPts val="0"/>
              </a:spcAft>
              <a:buClr>
                <a:schemeClr val="dk1"/>
              </a:buClr>
              <a:buSzPct val="100000"/>
              <a:buChar char="●"/>
            </a:pPr>
            <a:r>
              <a:rPr lang="en" sz="3000">
                <a:solidFill>
                  <a:schemeClr val="dk1"/>
                </a:solidFill>
              </a:rPr>
              <a:t>Programmed using Arduino programming language (a simplified form of C/C++) and the Arduino IDE, available at </a:t>
            </a:r>
            <a:r>
              <a:rPr lang="en" sz="3000" u="sng">
                <a:solidFill>
                  <a:schemeClr val="accent5"/>
                </a:solidFill>
                <a:hlinkClick r:id="rId4"/>
              </a:rPr>
              <a:t>https://www.arduino.cc</a:t>
            </a:r>
            <a:r>
              <a:rPr lang="en" sz="3000">
                <a:solidFill>
                  <a:schemeClr val="dk1"/>
                </a:solidFill>
              </a:rPr>
              <a:t> </a:t>
            </a:r>
          </a:p>
          <a:p>
            <a:pPr indent="-419100" lvl="0" marL="457200">
              <a:lnSpc>
                <a:spcPct val="100000"/>
              </a:lnSpc>
              <a:spcBef>
                <a:spcPts val="0"/>
              </a:spcBef>
              <a:spcAft>
                <a:spcPts val="0"/>
              </a:spcAft>
              <a:buClr>
                <a:schemeClr val="dk1"/>
              </a:buClr>
              <a:buSzPct val="100000"/>
              <a:buChar char="●"/>
            </a:pPr>
            <a:r>
              <a:rPr lang="en" sz="3000">
                <a:solidFill>
                  <a:schemeClr val="dk1"/>
                </a:solidFill>
              </a:rPr>
              <a:t>Provides a way to build and program electronic circuits, thereby learning CS and electronics</a:t>
            </a:r>
          </a:p>
          <a:p>
            <a:pPr indent="-419100" lvl="0" marL="457200">
              <a:lnSpc>
                <a:spcPct val="100000"/>
              </a:lnSpc>
              <a:spcBef>
                <a:spcPts val="0"/>
              </a:spcBef>
              <a:spcAft>
                <a:spcPts val="0"/>
              </a:spcAft>
              <a:buClr>
                <a:schemeClr val="dk1"/>
              </a:buClr>
              <a:buSzPct val="100000"/>
              <a:buChar char="●"/>
            </a:pPr>
            <a:r>
              <a:rPr lang="en" sz="3000">
                <a:solidFill>
                  <a:schemeClr val="dk1"/>
                </a:solidFill>
              </a:rPr>
              <a:t>Arduino programs are called "</a:t>
            </a:r>
            <a:r>
              <a:rPr b="1" lang="en" sz="3000">
                <a:solidFill>
                  <a:schemeClr val="dk1"/>
                </a:solidFill>
              </a:rPr>
              <a:t>sketches</a:t>
            </a:r>
            <a:r>
              <a:rPr lang="en" sz="3000">
                <a:solidFill>
                  <a:schemeClr val="dk1"/>
                </a:solidFill>
              </a:rPr>
              <a:t>" </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Let’s Build a Traffic Light!</a:t>
            </a:r>
          </a:p>
        </p:txBody>
      </p:sp>
      <p:sp>
        <p:nvSpPr>
          <p:cNvPr id="270" name="Shape 27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Save your Blink program as “TrafficLight”.</a:t>
            </a:r>
          </a:p>
          <a:p>
            <a:pPr lvl="0" rtl="0">
              <a:spcBef>
                <a:spcPts val="0"/>
              </a:spcBef>
              <a:buNone/>
            </a:pPr>
            <a:r>
              <a:rPr lang="en"/>
              <a:t>Modify “ledPin” to be “redLED” throughout your program.</a:t>
            </a:r>
          </a:p>
          <a:p>
            <a:pPr lvl="0" rtl="0">
              <a:spcBef>
                <a:spcPts val="0"/>
              </a:spcBef>
              <a:buNone/>
            </a:pPr>
            <a:r>
              <a:rPr lang="en"/>
              <a:t>Add two variables “yellowLED” and “greenLED”, using pins 12 and 11, respectively.</a:t>
            </a:r>
          </a:p>
          <a:p>
            <a:pPr lvl="0">
              <a:spcBef>
                <a:spcPts val="0"/>
              </a:spcBef>
              <a:buNone/>
            </a:pPr>
            <a:r>
              <a:rPr lang="en"/>
              <a:t>Modify your program and your circuitry to simulate a traffic light! </a:t>
            </a:r>
          </a:p>
        </p:txBody>
      </p:sp>
      <p:sp>
        <p:nvSpPr>
          <p:cNvPr id="271" name="Shape 27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#5, 6, and 7: 8 LEDs</a:t>
            </a:r>
          </a:p>
        </p:txBody>
      </p:sp>
      <p:sp>
        <p:nvSpPr>
          <p:cNvPr id="277" name="Shape 2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8 LED Circuit and Programs</a:t>
            </a:r>
          </a:p>
        </p:txBody>
      </p:sp>
      <p:sp>
        <p:nvSpPr>
          <p:cNvPr id="283" name="Shape 2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First, wire up 8 LEDs. Remember that each LED requires its own resistor. For convenience, use pins 6-13. (Hint: use pin 6 for LED 1, 7 for LED 2, etc.)</a:t>
            </a:r>
          </a:p>
          <a:p>
            <a:pPr lvl="0">
              <a:spcBef>
                <a:spcPts val="0"/>
              </a:spcBef>
              <a:buNone/>
            </a:pPr>
            <a:r>
              <a:rPr lang="en"/>
              <a:t>Program 5: Simply flash all 8 LEDs on and off.</a:t>
            </a:r>
          </a:p>
          <a:p>
            <a:pPr lvl="0">
              <a:spcBef>
                <a:spcPts val="0"/>
              </a:spcBef>
              <a:buNone/>
            </a:pPr>
            <a:r>
              <a:rPr lang="en"/>
              <a:t>Program 6: Light the LEDs in sequence.</a:t>
            </a:r>
          </a:p>
          <a:p>
            <a:pPr lvl="0" rtl="0">
              <a:spcBef>
                <a:spcPts val="0"/>
              </a:spcBef>
              <a:buNone/>
            </a:pPr>
            <a:r>
              <a:rPr lang="en"/>
              <a:t>Program 7: Create a binary counter, with each LED representing one bit in a byte.</a:t>
            </a:r>
          </a:p>
        </p:txBody>
      </p:sp>
      <p:sp>
        <p:nvSpPr>
          <p:cNvPr id="284" name="Shape 28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Supplemental Material</a:t>
            </a:r>
          </a:p>
        </p:txBody>
      </p:sp>
      <p:sp>
        <p:nvSpPr>
          <p:cNvPr id="290" name="Shape 2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Fritzing</a:t>
            </a:r>
          </a:p>
        </p:txBody>
      </p:sp>
      <p:sp>
        <p:nvSpPr>
          <p:cNvPr id="296" name="Shape 29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“Fritzing is an open-source hardware initiative that makes electronics accessible as a creative material for anyone. We offer a software tool, a community website and services in the spirit of Processing and Arduino, fostering a creative ecosystem that allows users to document their prototypes, share them with others, teach electronics in a classroom, and layout and manufacture professional PCBs.”</a:t>
            </a:r>
          </a:p>
          <a:p>
            <a:pPr lvl="0" algn="ctr">
              <a:spcBef>
                <a:spcPts val="0"/>
              </a:spcBef>
              <a:buNone/>
            </a:pPr>
            <a:r>
              <a:rPr lang="en" u="sng">
                <a:solidFill>
                  <a:schemeClr val="hlink"/>
                </a:solidFill>
                <a:hlinkClick r:id="rId3"/>
              </a:rPr>
              <a:t>http://fritzing.org</a:t>
            </a:r>
            <a:r>
              <a:rPr lang="en"/>
              <a:t> </a:t>
            </a:r>
          </a:p>
        </p:txBody>
      </p:sp>
      <p:sp>
        <p:nvSpPr>
          <p:cNvPr id="297" name="Shape 29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Fritzing cont’d</a:t>
            </a:r>
          </a:p>
        </p:txBody>
      </p:sp>
      <p:sp>
        <p:nvSpPr>
          <p:cNvPr descr="Fritzing is an open-source initiative to support designers, artists, researchers and hobbyists to take the step from physical prototyping to actual product. We are creating this software in the spirit of Processing and Arduino, developing a tool that allows users to document their Arduino and other electronic-based prototypes, share them with others, teach electronics in a classroom, and to create a pcb layout for manufacturing." id="303" name="Shape 303" title="Fritzing - An Introduction">
            <a:hlinkClick r:id="rId3"/>
          </p:cNvPr>
          <p:cNvSpPr/>
          <p:nvPr/>
        </p:nvSpPr>
        <p:spPr>
          <a:xfrm>
            <a:off x="2286000" y="1248200"/>
            <a:ext cx="4572000" cy="3429000"/>
          </a:xfrm>
          <a:prstGeom prst="rect">
            <a:avLst/>
          </a:prstGeom>
          <a:blipFill>
            <a:blip r:embed="rId4">
              <a:alphaModFix/>
            </a:blip>
            <a:stretch>
              <a:fillRect/>
            </a:stretch>
          </a:blipFill>
          <a:ln>
            <a:noFill/>
          </a:ln>
        </p:spPr>
      </p:sp>
      <p:sp>
        <p:nvSpPr>
          <p:cNvPr id="304" name="Shape 30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From a Traffic Light to RGB!</a:t>
            </a:r>
          </a:p>
        </p:txBody>
      </p:sp>
      <p:sp>
        <p:nvSpPr>
          <p:cNvPr id="310" name="Shape 310"/>
          <p:cNvSpPr txBox="1"/>
          <p:nvPr/>
        </p:nvSpPr>
        <p:spPr>
          <a:xfrm>
            <a:off x="11800" y="4761275"/>
            <a:ext cx="9144000" cy="382199"/>
          </a:xfrm>
          <a:prstGeom prst="rect">
            <a:avLst/>
          </a:prstGeom>
          <a:noFill/>
          <a:ln>
            <a:noFill/>
          </a:ln>
        </p:spPr>
        <p:txBody>
          <a:bodyPr anchorCtr="0" anchor="t" bIns="91425" lIns="91425" rIns="91425" tIns="91425">
            <a:noAutofit/>
          </a:bodyPr>
          <a:lstStyle/>
          <a:p>
            <a:pPr lvl="0" rtl="0">
              <a:spcBef>
                <a:spcPts val="0"/>
              </a:spcBef>
              <a:buNone/>
            </a:pPr>
            <a:r>
              <a:rPr lang="en" sz="800"/>
              <a:t>Frtizing diagram source: </a:t>
            </a:r>
            <a:r>
              <a:rPr lang="en" sz="800" u="sng">
                <a:solidFill>
                  <a:schemeClr val="hlink"/>
                </a:solidFill>
                <a:hlinkClick r:id="rId3"/>
              </a:rPr>
              <a:t>http://www2.beens.org/computer-technology/arduino/activities/rgb-leds</a:t>
            </a:r>
          </a:p>
          <a:p>
            <a:pPr lvl="0" rtl="0">
              <a:spcBef>
                <a:spcPts val="0"/>
              </a:spcBef>
              <a:buNone/>
            </a:pPr>
            <a:r>
              <a:rPr lang="en" sz="800"/>
              <a:t>RGB image source: </a:t>
            </a:r>
            <a:r>
              <a:rPr lang="en" sz="800" u="sng">
                <a:solidFill>
                  <a:schemeClr val="hlink"/>
                </a:solidFill>
                <a:hlinkClick r:id="rId4"/>
              </a:rPr>
              <a:t>http://upload.wikimedia.org/wikipedia/commons/thumb/c/c2/AdditiveColor.svg/220px-AdditiveColor.svg.png</a:t>
            </a:r>
            <a:r>
              <a:rPr lang="en" sz="800"/>
              <a:t> </a:t>
            </a:r>
          </a:p>
        </p:txBody>
      </p:sp>
      <p:grpSp>
        <p:nvGrpSpPr>
          <p:cNvPr id="311" name="Shape 311"/>
          <p:cNvGrpSpPr/>
          <p:nvPr/>
        </p:nvGrpSpPr>
        <p:grpSpPr>
          <a:xfrm>
            <a:off x="311700" y="881062"/>
            <a:ext cx="8520600" cy="3686175"/>
            <a:chOff x="311700" y="881062"/>
            <a:chExt cx="8520600" cy="3686175"/>
          </a:xfrm>
        </p:grpSpPr>
        <p:pic>
          <p:nvPicPr>
            <p:cNvPr descr="2013-10-04 14_42_58-RGB.fzz - Fritzing - [Breadboard View].png" id="312" name="Shape 312"/>
            <p:cNvPicPr preferRelativeResize="0"/>
            <p:nvPr/>
          </p:nvPicPr>
          <p:blipFill>
            <a:blip r:embed="rId5">
              <a:alphaModFix/>
            </a:blip>
            <a:stretch>
              <a:fillRect/>
            </a:stretch>
          </p:blipFill>
          <p:spPr>
            <a:xfrm>
              <a:off x="5022300" y="881062"/>
              <a:ext cx="3810000" cy="3686175"/>
            </a:xfrm>
            <a:prstGeom prst="rect">
              <a:avLst/>
            </a:prstGeom>
            <a:noFill/>
            <a:ln>
              <a:noFill/>
            </a:ln>
          </p:spPr>
        </p:pic>
        <p:pic>
          <p:nvPicPr>
            <p:cNvPr descr="220px-AdditiveColor.svg.png" id="313" name="Shape 313"/>
            <p:cNvPicPr preferRelativeResize="0"/>
            <p:nvPr/>
          </p:nvPicPr>
          <p:blipFill>
            <a:blip r:embed="rId6">
              <a:alphaModFix/>
            </a:blip>
            <a:stretch>
              <a:fillRect/>
            </a:stretch>
          </p:blipFill>
          <p:spPr>
            <a:xfrm>
              <a:off x="311700" y="1676400"/>
              <a:ext cx="2095500" cy="2095500"/>
            </a:xfrm>
            <a:prstGeom prst="rect">
              <a:avLst/>
            </a:prstGeom>
            <a:noFill/>
            <a:ln>
              <a:noFill/>
            </a:ln>
          </p:spPr>
        </p:pic>
        <p:sp>
          <p:nvSpPr>
            <p:cNvPr id="314" name="Shape 314"/>
            <p:cNvSpPr txBox="1"/>
            <p:nvPr/>
          </p:nvSpPr>
          <p:spPr>
            <a:xfrm>
              <a:off x="2667000" y="1247862"/>
              <a:ext cx="2095499" cy="29526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260A00"/>
                  </a:solidFill>
                  <a:highlight>
                    <a:srgbClr val="FFFFFF"/>
                  </a:highlight>
                </a:rPr>
                <a:t>Assignment</a:t>
              </a:r>
            </a:p>
            <a:p>
              <a:pPr lvl="0" rtl="0">
                <a:spcBef>
                  <a:spcPts val="0"/>
                </a:spcBef>
                <a:buNone/>
              </a:pPr>
              <a:r>
                <a:t/>
              </a:r>
              <a:endParaRPr b="1" sz="1200">
                <a:solidFill>
                  <a:srgbClr val="260A00"/>
                </a:solidFill>
                <a:highlight>
                  <a:srgbClr val="FFFFFF"/>
                </a:highlight>
              </a:endParaRPr>
            </a:p>
            <a:p>
              <a:pPr lvl="0" rtl="0">
                <a:spcBef>
                  <a:spcPts val="0"/>
                </a:spcBef>
                <a:buNone/>
              </a:pPr>
              <a:r>
                <a:rPr lang="en" sz="1200">
                  <a:solidFill>
                    <a:srgbClr val="260A00"/>
                  </a:solidFill>
                  <a:highlight>
                    <a:srgbClr val="FFFFFF"/>
                  </a:highlight>
                </a:rPr>
                <a:t>Write a program that loops through the following colours, with each colour being displayed for 500 mS:</a:t>
              </a:r>
            </a:p>
            <a:p>
              <a:pPr lvl="0" rtl="0">
                <a:spcBef>
                  <a:spcPts val="0"/>
                </a:spcBef>
                <a:buNone/>
              </a:pPr>
              <a:r>
                <a:t/>
              </a:r>
              <a:endParaRPr sz="1200">
                <a:solidFill>
                  <a:srgbClr val="260A00"/>
                </a:solidFill>
                <a:highlight>
                  <a:srgbClr val="FFFFFF"/>
                </a:highlight>
              </a:endParaRPr>
            </a:p>
            <a:p>
              <a:pPr indent="-304800" lvl="0" marL="457200" rtl="0">
                <a:lnSpc>
                  <a:spcPct val="115000"/>
                </a:lnSpc>
                <a:spcBef>
                  <a:spcPts val="0"/>
                </a:spcBef>
                <a:buClr>
                  <a:srgbClr val="260A00"/>
                </a:buClr>
                <a:buSzPct val="100000"/>
              </a:pPr>
              <a:r>
                <a:rPr lang="en" sz="1200">
                  <a:solidFill>
                    <a:srgbClr val="260A00"/>
                  </a:solidFill>
                  <a:highlight>
                    <a:srgbClr val="FFFFFF"/>
                  </a:highlight>
                </a:rPr>
                <a:t>green</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yellow</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red</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magenta</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blue</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cyan</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white</a:t>
              </a:r>
            </a:p>
            <a:p>
              <a:pPr lvl="0">
                <a:spcBef>
                  <a:spcPts val="0"/>
                </a:spcBef>
                <a:buNone/>
              </a:pPr>
              <a:r>
                <a:t/>
              </a:r>
              <a:endParaRPr/>
            </a:p>
          </p:txBody>
        </p:sp>
      </p:grpSp>
      <p:sp>
        <p:nvSpPr>
          <p:cNvPr id="315" name="Shape 3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Further Exploration:</a:t>
            </a:r>
          </a:p>
        </p:txBody>
      </p:sp>
      <p:sp>
        <p:nvSpPr>
          <p:cNvPr id="321" name="Shape 32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22" name="Shape 32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06400" lvl="0" marL="457200">
              <a:lnSpc>
                <a:spcPct val="100000"/>
              </a:lnSpc>
              <a:spcBef>
                <a:spcPts val="0"/>
              </a:spcBef>
              <a:spcAft>
                <a:spcPts val="0"/>
              </a:spcAft>
              <a:buClr>
                <a:schemeClr val="dk1"/>
              </a:buClr>
              <a:buSzPct val="100000"/>
              <a:buChar char="●"/>
            </a:pPr>
            <a:r>
              <a:rPr lang="en" sz="2800">
                <a:solidFill>
                  <a:schemeClr val="dk1"/>
                </a:solidFill>
              </a:rPr>
              <a:t>Electronics and Arduino simulator</a:t>
            </a:r>
            <a:br>
              <a:rPr lang="en" sz="2800">
                <a:solidFill>
                  <a:schemeClr val="dk1"/>
                </a:solidFill>
              </a:rPr>
            </a:br>
            <a:r>
              <a:rPr lang="en" sz="2800" u="sng">
                <a:solidFill>
                  <a:schemeClr val="accent5"/>
                </a:solidFill>
                <a:hlinkClick r:id="rId3"/>
              </a:rPr>
              <a:t>https://circuits.io/</a:t>
            </a:r>
            <a:r>
              <a:rPr lang="en" sz="2800">
                <a:solidFill>
                  <a:schemeClr val="dk1"/>
                </a:solidFill>
              </a:rPr>
              <a:t> </a:t>
            </a:r>
          </a:p>
          <a:p>
            <a:pPr indent="-406400" lvl="0" marL="457200">
              <a:lnSpc>
                <a:spcPct val="100000"/>
              </a:lnSpc>
              <a:spcBef>
                <a:spcPts val="0"/>
              </a:spcBef>
              <a:spcAft>
                <a:spcPts val="0"/>
              </a:spcAft>
              <a:buClr>
                <a:schemeClr val="dk1"/>
              </a:buClr>
              <a:buSzPct val="100000"/>
              <a:buChar char="●"/>
            </a:pPr>
            <a:r>
              <a:rPr lang="en" sz="2800">
                <a:solidFill>
                  <a:schemeClr val="dk1"/>
                </a:solidFill>
              </a:rPr>
              <a:t>Arduino Tutorials</a:t>
            </a:r>
            <a:br>
              <a:rPr lang="en" sz="2800">
                <a:solidFill>
                  <a:schemeClr val="dk1"/>
                </a:solidFill>
              </a:rPr>
            </a:br>
            <a:r>
              <a:rPr lang="en" sz="2800" u="sng">
                <a:solidFill>
                  <a:schemeClr val="accent5"/>
                </a:solidFill>
                <a:hlinkClick r:id="rId4"/>
              </a:rPr>
              <a:t>http://www.arduino.org</a:t>
            </a:r>
            <a:r>
              <a:rPr lang="en" sz="2800">
                <a:solidFill>
                  <a:schemeClr val="dk1"/>
                </a:solidFill>
              </a:rPr>
              <a:t> (Learning tab)</a:t>
            </a:r>
          </a:p>
          <a:p>
            <a:pPr indent="-406400" lvl="0" marL="457200">
              <a:lnSpc>
                <a:spcPct val="100000"/>
              </a:lnSpc>
              <a:spcBef>
                <a:spcPts val="0"/>
              </a:spcBef>
              <a:spcAft>
                <a:spcPts val="0"/>
              </a:spcAft>
              <a:buClr>
                <a:schemeClr val="dk1"/>
              </a:buClr>
              <a:buSzPct val="100000"/>
              <a:buChar char="●"/>
            </a:pPr>
            <a:r>
              <a:rPr lang="en" sz="2800">
                <a:solidFill>
                  <a:schemeClr val="dk1"/>
                </a:solidFill>
              </a:rPr>
              <a:t>Arduino Reference</a:t>
            </a:r>
            <a:br>
              <a:rPr lang="en" sz="2800">
                <a:solidFill>
                  <a:schemeClr val="dk1"/>
                </a:solidFill>
              </a:rPr>
            </a:br>
            <a:r>
              <a:rPr lang="en" sz="2800" u="sng">
                <a:solidFill>
                  <a:schemeClr val="accent5"/>
                </a:solidFill>
                <a:hlinkClick r:id="rId5"/>
              </a:rPr>
              <a:t>https://www.arduino.cc/en/Reference</a:t>
            </a:r>
            <a:r>
              <a:rPr lang="en" sz="2800">
                <a:solidFill>
                  <a:schemeClr val="dk1"/>
                </a:solidFill>
              </a:rPr>
              <a:t>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1444650"/>
            <a:ext cx="8520600" cy="2254200"/>
          </a:xfrm>
          <a:prstGeom prst="rect">
            <a:avLst/>
          </a:prstGeom>
        </p:spPr>
        <p:txBody>
          <a:bodyPr anchorCtr="0" anchor="ctr" bIns="91425" lIns="91425" rIns="91425" tIns="91425">
            <a:noAutofit/>
          </a:bodyPr>
          <a:lstStyle/>
          <a:p>
            <a:pPr lvl="0" rtl="0">
              <a:spcBef>
                <a:spcPts val="0"/>
              </a:spcBef>
              <a:buNone/>
            </a:pPr>
            <a:r>
              <a:rPr lang="en"/>
              <a:t>Parts list for the kits we used:</a:t>
            </a:r>
          </a:p>
          <a:p>
            <a:pPr lvl="0" rtl="0">
              <a:spcBef>
                <a:spcPts val="0"/>
              </a:spcBef>
              <a:buNone/>
            </a:pPr>
            <a:r>
              <a:t/>
            </a:r>
            <a:endParaRPr/>
          </a:p>
          <a:p>
            <a:pPr lvl="0" rtl="0">
              <a:spcBef>
                <a:spcPts val="0"/>
              </a:spcBef>
              <a:buNone/>
            </a:pPr>
            <a:r>
              <a:rPr lang="en" u="sng">
                <a:solidFill>
                  <a:schemeClr val="hlink"/>
                </a:solidFill>
                <a:hlinkClick r:id="rId3"/>
              </a:rPr>
              <a:t>https://goo.gl/yMOjJT</a:t>
            </a:r>
            <a:r>
              <a:rPr lang="en"/>
              <a:t> </a:t>
            </a:r>
          </a:p>
        </p:txBody>
      </p:sp>
      <p:sp>
        <p:nvSpPr>
          <p:cNvPr id="328" name="Shape 3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1444650"/>
            <a:ext cx="8520600" cy="2254200"/>
          </a:xfrm>
          <a:prstGeom prst="rect">
            <a:avLst/>
          </a:prstGeom>
        </p:spPr>
        <p:txBody>
          <a:bodyPr anchorCtr="0" anchor="ctr" bIns="91425" lIns="91425" rIns="91425" tIns="91425">
            <a:noAutofit/>
          </a:bodyPr>
          <a:lstStyle/>
          <a:p>
            <a:pPr lvl="0" rtl="0">
              <a:spcBef>
                <a:spcPts val="0"/>
              </a:spcBef>
              <a:buNone/>
            </a:pPr>
            <a:r>
              <a:rPr lang="en"/>
              <a:t>My Electronics Presentation</a:t>
            </a:r>
          </a:p>
          <a:p>
            <a:pPr lvl="0" rtl="0">
              <a:spcBef>
                <a:spcPts val="0"/>
              </a:spcBef>
              <a:buNone/>
            </a:pPr>
            <a:r>
              <a:t/>
            </a:r>
            <a:endParaRPr/>
          </a:p>
          <a:p>
            <a:pPr lvl="0" rtl="0">
              <a:spcBef>
                <a:spcPts val="0"/>
              </a:spcBef>
              <a:buNone/>
            </a:pPr>
            <a:r>
              <a:rPr lang="en" u="sng">
                <a:solidFill>
                  <a:schemeClr val="hlink"/>
                </a:solidFill>
                <a:hlinkClick r:id="rId3"/>
              </a:rPr>
              <a:t>https://goo.gl/fA49Yc</a:t>
            </a:r>
            <a:r>
              <a:rPr lang="en"/>
              <a:t> </a:t>
            </a:r>
          </a:p>
        </p:txBody>
      </p:sp>
      <p:sp>
        <p:nvSpPr>
          <p:cNvPr id="334" name="Shape 3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idx="4294967295" type="body"/>
          </p:nvPr>
        </p:nvSpPr>
        <p:spPr>
          <a:xfrm>
            <a:off x="191775" y="287100"/>
            <a:ext cx="8520599" cy="1846499"/>
          </a:xfrm>
          <a:prstGeom prst="rect">
            <a:avLst/>
          </a:prstGeom>
        </p:spPr>
        <p:txBody>
          <a:bodyPr anchorCtr="0" anchor="t" bIns="91425" lIns="91425" rIns="91425" tIns="91425">
            <a:noAutofit/>
          </a:bodyPr>
          <a:lstStyle/>
          <a:p>
            <a:pPr lvl="0" rtl="0" algn="ctr">
              <a:spcBef>
                <a:spcPts val="0"/>
              </a:spcBef>
              <a:buClr>
                <a:schemeClr val="dk1"/>
              </a:buClr>
              <a:buSzPct val="25000"/>
              <a:buFont typeface="Arial"/>
              <a:buNone/>
            </a:pPr>
            <a:r>
              <a:rPr lang="en" sz="4800"/>
              <a:t>Main Inspiration:</a:t>
            </a:r>
          </a:p>
          <a:p>
            <a:pPr lvl="0" rtl="0" algn="ctr">
              <a:spcBef>
                <a:spcPts val="0"/>
              </a:spcBef>
              <a:buNone/>
            </a:pPr>
            <a:r>
              <a:rPr lang="en" sz="3000" u="sng">
                <a:solidFill>
                  <a:schemeClr val="hlink"/>
                </a:solidFill>
                <a:hlinkClick r:id="rId3"/>
              </a:rPr>
              <a:t>http://labs.arduino.org/Arduino%20Starter%20Kit</a:t>
            </a:r>
          </a:p>
        </p:txBody>
      </p:sp>
      <p:pic>
        <p:nvPicPr>
          <p:cNvPr id="78" name="Shape 78"/>
          <p:cNvPicPr preferRelativeResize="0"/>
          <p:nvPr/>
        </p:nvPicPr>
        <p:blipFill>
          <a:blip r:embed="rId4">
            <a:alphaModFix/>
          </a:blip>
          <a:stretch>
            <a:fillRect/>
          </a:stretch>
        </p:blipFill>
        <p:spPr>
          <a:xfrm>
            <a:off x="1852612" y="2133600"/>
            <a:ext cx="5438775" cy="3009900"/>
          </a:xfrm>
          <a:prstGeom prst="rect">
            <a:avLst/>
          </a:prstGeom>
          <a:noFill/>
          <a:ln>
            <a:noFill/>
          </a:ln>
        </p:spPr>
      </p:pic>
      <p:sp>
        <p:nvSpPr>
          <p:cNvPr id="79" name="Shape 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Thanks!</a:t>
            </a:r>
          </a:p>
          <a:p>
            <a:pPr lvl="0">
              <a:spcBef>
                <a:spcPts val="0"/>
              </a:spcBef>
              <a:buNone/>
            </a:pPr>
            <a:r>
              <a:t/>
            </a:r>
            <a:endParaRPr/>
          </a:p>
          <a:p>
            <a:pPr lvl="0">
              <a:spcBef>
                <a:spcPts val="0"/>
              </a:spcBef>
              <a:buNone/>
            </a:pPr>
            <a:r>
              <a:rPr lang="en"/>
              <a:t>Followup questions or comments? Email me at </a:t>
            </a:r>
            <a:r>
              <a:rPr lang="en" u="sng">
                <a:solidFill>
                  <a:schemeClr val="hlink"/>
                </a:solidFill>
                <a:hlinkClick r:id="rId3"/>
              </a:rPr>
              <a:t>pbeens@gmail.com</a:t>
            </a:r>
            <a:r>
              <a:rPr lang="en"/>
              <a:t>.  </a:t>
            </a:r>
          </a:p>
        </p:txBody>
      </p:sp>
      <p:sp>
        <p:nvSpPr>
          <p:cNvPr id="340" name="Shape 3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Intro Videos</a:t>
            </a:r>
          </a:p>
        </p:txBody>
      </p:sp>
      <p:sp>
        <p:nvSpPr>
          <p:cNvPr id="85" name="Shape 8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descr="If you have a friend or relative who has been asking &quot;what's an Arduino?&quot; You can point them here. They'll get an overview of what it is and what's possible with it.  Get the kit mentioned in this video: http://www.makershed.com/Getting_Started_with_Arduino_Kit_V3_0_p/msgsa.htm&amp;Click=37845" id="90" name="Shape 90" title="An Introduction to the Arduino">
            <a:hlinkClick r:id="rId3"/>
          </p:cNvPr>
          <p:cNvSpPr/>
          <p:nvPr/>
        </p:nvSpPr>
        <p:spPr>
          <a:xfrm>
            <a:off x="2286000" y="857250"/>
            <a:ext cx="4572000" cy="3429000"/>
          </a:xfrm>
          <a:prstGeom prst="rect">
            <a:avLst/>
          </a:prstGeom>
          <a:blipFill>
            <a:blip r:embed="rId4">
              <a:alphaModFix/>
            </a:blip>
            <a:stretch>
              <a:fillRect/>
            </a:stretch>
          </a:blipFill>
          <a:ln>
            <a:noFill/>
          </a:ln>
        </p:spPr>
      </p:sp>
      <p:sp>
        <p:nvSpPr>
          <p:cNvPr id="91" name="Shape 9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92" name="Shape 92"/>
          <p:cNvSpPr txBox="1"/>
          <p:nvPr/>
        </p:nvSpPr>
        <p:spPr>
          <a:xfrm>
            <a:off x="107900" y="4400150"/>
            <a:ext cx="8908199" cy="656699"/>
          </a:xfrm>
          <a:prstGeom prst="rect">
            <a:avLst/>
          </a:prstGeom>
          <a:noFill/>
          <a:ln>
            <a:noFill/>
          </a:ln>
        </p:spPr>
        <p:txBody>
          <a:bodyPr anchorCtr="0" anchor="t" bIns="91425" lIns="91425" rIns="91425" tIns="91425">
            <a:noAutofit/>
          </a:bodyPr>
          <a:lstStyle/>
          <a:p>
            <a:pPr lvl="0" rtl="0" algn="ctr">
              <a:spcBef>
                <a:spcPts val="0"/>
              </a:spcBef>
              <a:buNone/>
            </a:pPr>
            <a:r>
              <a:rPr b="1" lang="en"/>
              <a:t>An Introduction to the Arduino (from Make Magazine) (4:25)</a:t>
            </a:r>
          </a:p>
          <a:p>
            <a:pPr lvl="0" algn="ctr">
              <a:spcBef>
                <a:spcPts val="0"/>
              </a:spcBef>
              <a:buNone/>
            </a:pPr>
            <a:r>
              <a:rPr lang="en" u="sng">
                <a:solidFill>
                  <a:schemeClr val="hlink"/>
                </a:solidFill>
                <a:hlinkClick r:id="rId5"/>
              </a:rPr>
              <a:t>https://www.youtube.com/watch?v=CqrQmQqpHXc</a:t>
            </a:r>
            <a:r>
              <a:rPr lang="en"/>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descr="http://www.ted.com Massimo Banzi helped invent the Arduino, a tiny, easy-to-use open-source microcontroller that's inspired thousands of people around the world to make the coolest things they can imagine -- from toys to satellite gear. Because, as he says, &quot;You don't need anyone's permission to make something great.&quot;  TEDTalks is a daily video podcast of the best talks and performances from the TED Conference, where the world's leading thinkers and doers give the talk of their lives in 18 minutes. Featured speakers have included Al Gore on climate change, Philippe Starck on design, Jill Bolte Taylor on observing her own stroke, Nicholas Negroponte on One Laptop per Child, Jane Goodall on chimpanzees, Bill Gates on malaria and mosquitoes, Pattie Maes on the &quot;Sixth Sense&quot; wearable tech, and &quot;Lost&quot; producer JJ Abrams on the allure of mystery. TED stands for Technology, Entertainment, Design, and TEDTalks cover these topics as well as science, business, development and the arts. Closed captions and translated subtitles in a variety of languages are now available on TED.com, at http://www.ted.com/translate  If you have questions or comments about this or other TED videos, please go to http://support.ted.com" id="97" name="Shape 97" title="Massimo Banzi: How Arduino is open-sourcing imagination">
            <a:hlinkClick r:id="rId3"/>
          </p:cNvPr>
          <p:cNvSpPr/>
          <p:nvPr/>
        </p:nvSpPr>
        <p:spPr>
          <a:xfrm>
            <a:off x="2286000" y="857250"/>
            <a:ext cx="4572000" cy="3429000"/>
          </a:xfrm>
          <a:prstGeom prst="rect">
            <a:avLst/>
          </a:prstGeom>
          <a:blipFill>
            <a:blip r:embed="rId4">
              <a:alphaModFix/>
            </a:blip>
            <a:stretch>
              <a:fillRect/>
            </a:stretch>
          </a:blipFill>
          <a:ln>
            <a:noFill/>
          </a:ln>
        </p:spPr>
      </p:sp>
      <p:sp>
        <p:nvSpPr>
          <p:cNvPr id="98" name="Shape 9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99" name="Shape 99"/>
          <p:cNvSpPr txBox="1"/>
          <p:nvPr/>
        </p:nvSpPr>
        <p:spPr>
          <a:xfrm>
            <a:off x="107900" y="4400150"/>
            <a:ext cx="8908199" cy="656699"/>
          </a:xfrm>
          <a:prstGeom prst="rect">
            <a:avLst/>
          </a:prstGeom>
          <a:noFill/>
          <a:ln>
            <a:noFill/>
          </a:ln>
        </p:spPr>
        <p:txBody>
          <a:bodyPr anchorCtr="0" anchor="t" bIns="91425" lIns="91425" rIns="91425" tIns="91425">
            <a:noAutofit/>
          </a:bodyPr>
          <a:lstStyle/>
          <a:p>
            <a:pPr lvl="0" rtl="0" algn="ctr">
              <a:spcBef>
                <a:spcPts val="0"/>
              </a:spcBef>
              <a:buNone/>
            </a:pPr>
            <a:r>
              <a:rPr b="1" lang="en"/>
              <a:t>Massimo Banzi: How Arduino is open-sourcing imagination (15:46)</a:t>
            </a:r>
          </a:p>
          <a:p>
            <a:pPr lvl="0" rtl="0" algn="ctr">
              <a:spcBef>
                <a:spcPts val="0"/>
              </a:spcBef>
              <a:buNone/>
            </a:pPr>
            <a:r>
              <a:rPr lang="en" u="sng">
                <a:solidFill>
                  <a:schemeClr val="hlink"/>
                </a:solidFill>
                <a:hlinkClick r:id="rId5"/>
              </a:rPr>
              <a:t>https://www.youtube.com/watch?v=UoBUXOOdLXY</a:t>
            </a:r>
            <a:r>
              <a:rPr lang="en"/>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descr="New Episodes each Monday!  You can download the parts list and the code from this episode on my website: http://jeremyblum.com/2011/01/02/arduino-tutorial-series-it-begins/  This tutorial series is sponsored by element14.  Check out their arduino group! http://www.element-14.com/community/groups/arduino  Thanks to my brother for letting me borrow his camera: http://www.youtube.com/zoop425" id="104" name="Shape 104" title="Tutorial 01 for Arduino: Getting Acquainted with Arduino">
            <a:hlinkClick r:id="rId3"/>
          </p:cNvPr>
          <p:cNvSpPr/>
          <p:nvPr/>
        </p:nvSpPr>
        <p:spPr>
          <a:xfrm>
            <a:off x="2286000" y="857250"/>
            <a:ext cx="4572000" cy="3429000"/>
          </a:xfrm>
          <a:prstGeom prst="rect">
            <a:avLst/>
          </a:prstGeom>
          <a:blipFill>
            <a:blip r:embed="rId4">
              <a:alphaModFix/>
            </a:blip>
            <a:stretch>
              <a:fillRect/>
            </a:stretch>
          </a:blipFill>
          <a:ln>
            <a:noFill/>
          </a:ln>
        </p:spPr>
      </p:sp>
      <p:sp>
        <p:nvSpPr>
          <p:cNvPr id="105" name="Shape 10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06" name="Shape 106"/>
          <p:cNvSpPr txBox="1"/>
          <p:nvPr/>
        </p:nvSpPr>
        <p:spPr>
          <a:xfrm>
            <a:off x="107900" y="4400150"/>
            <a:ext cx="8908199" cy="656699"/>
          </a:xfrm>
          <a:prstGeom prst="rect">
            <a:avLst/>
          </a:prstGeom>
          <a:noFill/>
          <a:ln>
            <a:noFill/>
          </a:ln>
        </p:spPr>
        <p:txBody>
          <a:bodyPr anchorCtr="0" anchor="t" bIns="91425" lIns="91425" rIns="91425" tIns="91425">
            <a:noAutofit/>
          </a:bodyPr>
          <a:lstStyle/>
          <a:p>
            <a:pPr lvl="0" rtl="0" algn="ctr">
              <a:spcBef>
                <a:spcPts val="0"/>
              </a:spcBef>
              <a:buNone/>
            </a:pPr>
            <a:r>
              <a:rPr b="1" lang="en"/>
              <a:t>“Tutorial 01 for Arduino: Getting Acquainted with Arduino” (14:31)</a:t>
            </a:r>
          </a:p>
          <a:p>
            <a:pPr lvl="0" rtl="0" algn="ctr">
              <a:spcBef>
                <a:spcPts val="0"/>
              </a:spcBef>
              <a:buNone/>
            </a:pPr>
            <a:r>
              <a:rPr lang="en" u="sng">
                <a:solidFill>
                  <a:schemeClr val="hlink"/>
                </a:solidFill>
                <a:hlinkClick r:id="rId5"/>
              </a:rPr>
              <a:t>https://www.youtube.com/watch?v=fCxzA9_kg6s</a:t>
            </a:r>
            <a:r>
              <a:rPr lang="en"/>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2150850"/>
            <a:ext cx="8520599" cy="841800"/>
          </a:xfrm>
          <a:prstGeom prst="rect">
            <a:avLst/>
          </a:prstGeom>
        </p:spPr>
        <p:txBody>
          <a:bodyPr anchorCtr="0" anchor="ctr" bIns="91425" lIns="91425" rIns="91425" tIns="91425">
            <a:noAutofit/>
          </a:bodyPr>
          <a:lstStyle/>
          <a:p>
            <a:pPr lvl="0" rtl="0">
              <a:spcBef>
                <a:spcPts val="0"/>
              </a:spcBef>
              <a:buNone/>
            </a:pPr>
            <a:r>
              <a:rPr lang="en"/>
              <a:t>Our First Program!</a:t>
            </a:r>
          </a:p>
        </p:txBody>
      </p:sp>
      <p:sp>
        <p:nvSpPr>
          <p:cNvPr id="112" name="Shape 1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